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4"/>
  </p:notesMasterIdLst>
  <p:handoutMasterIdLst>
    <p:handoutMasterId r:id="rId55"/>
  </p:handoutMasterIdLst>
  <p:sldIdLst>
    <p:sldId id="319" r:id="rId2"/>
    <p:sldId id="320" r:id="rId3"/>
    <p:sldId id="383" r:id="rId4"/>
    <p:sldId id="329" r:id="rId5"/>
    <p:sldId id="368" r:id="rId6"/>
    <p:sldId id="358" r:id="rId7"/>
    <p:sldId id="359" r:id="rId8"/>
    <p:sldId id="322" r:id="rId9"/>
    <p:sldId id="323" r:id="rId10"/>
    <p:sldId id="355" r:id="rId11"/>
    <p:sldId id="356" r:id="rId12"/>
    <p:sldId id="360" r:id="rId13"/>
    <p:sldId id="325" r:id="rId14"/>
    <p:sldId id="327" r:id="rId15"/>
    <p:sldId id="369" r:id="rId16"/>
    <p:sldId id="328" r:id="rId17"/>
    <p:sldId id="367" r:id="rId18"/>
    <p:sldId id="326" r:id="rId19"/>
    <p:sldId id="330" r:id="rId20"/>
    <p:sldId id="331" r:id="rId21"/>
    <p:sldId id="332" r:id="rId22"/>
    <p:sldId id="335" r:id="rId23"/>
    <p:sldId id="337" r:id="rId24"/>
    <p:sldId id="338" r:id="rId25"/>
    <p:sldId id="345" r:id="rId26"/>
    <p:sldId id="346" r:id="rId27"/>
    <p:sldId id="339" r:id="rId28"/>
    <p:sldId id="340" r:id="rId29"/>
    <p:sldId id="343" r:id="rId30"/>
    <p:sldId id="344" r:id="rId31"/>
    <p:sldId id="381" r:id="rId32"/>
    <p:sldId id="348" r:id="rId33"/>
    <p:sldId id="349" r:id="rId34"/>
    <p:sldId id="350" r:id="rId35"/>
    <p:sldId id="365" r:id="rId36"/>
    <p:sldId id="376" r:id="rId37"/>
    <p:sldId id="375" r:id="rId38"/>
    <p:sldId id="385" r:id="rId39"/>
    <p:sldId id="377" r:id="rId40"/>
    <p:sldId id="370" r:id="rId41"/>
    <p:sldId id="371" r:id="rId42"/>
    <p:sldId id="378" r:id="rId43"/>
    <p:sldId id="372" r:id="rId44"/>
    <p:sldId id="373" r:id="rId45"/>
    <p:sldId id="374" r:id="rId46"/>
    <p:sldId id="382" r:id="rId47"/>
    <p:sldId id="352" r:id="rId48"/>
    <p:sldId id="351" r:id="rId49"/>
    <p:sldId id="379" r:id="rId50"/>
    <p:sldId id="380" r:id="rId51"/>
    <p:sldId id="353" r:id="rId52"/>
    <p:sldId id="384" r:id="rId53"/>
  </p:sldIdLst>
  <p:sldSz cx="9144000" cy="6858000" type="screen4x3"/>
  <p:notesSz cx="6797675" cy="9874250"/>
  <p:defaultTextStyle>
    <a:defPPr>
      <a:defRPr lang="en-AU"/>
    </a:defPPr>
    <a:lvl1pPr algn="l" rtl="0" fontAlgn="base">
      <a:spcBef>
        <a:spcPct val="0"/>
      </a:spcBef>
      <a:spcAft>
        <a:spcPct val="0"/>
      </a:spcAft>
      <a:defRPr sz="2400" kern="1200">
        <a:solidFill>
          <a:schemeClr val="tx1"/>
        </a:solidFill>
        <a:latin typeface="Arial" charset="0"/>
        <a:ea typeface="+mn-ea"/>
        <a:cs typeface="+mn-cs"/>
      </a:defRPr>
    </a:lvl1pPr>
    <a:lvl2pPr marL="457200" algn="l" rtl="0" fontAlgn="base">
      <a:spcBef>
        <a:spcPct val="0"/>
      </a:spcBef>
      <a:spcAft>
        <a:spcPct val="0"/>
      </a:spcAft>
      <a:defRPr sz="2400" kern="1200">
        <a:solidFill>
          <a:schemeClr val="tx1"/>
        </a:solidFill>
        <a:latin typeface="Arial" charset="0"/>
        <a:ea typeface="+mn-ea"/>
        <a:cs typeface="+mn-cs"/>
      </a:defRPr>
    </a:lvl2pPr>
    <a:lvl3pPr marL="914400" algn="l" rtl="0" fontAlgn="base">
      <a:spcBef>
        <a:spcPct val="0"/>
      </a:spcBef>
      <a:spcAft>
        <a:spcPct val="0"/>
      </a:spcAft>
      <a:defRPr sz="2400" kern="1200">
        <a:solidFill>
          <a:schemeClr val="tx1"/>
        </a:solidFill>
        <a:latin typeface="Arial" charset="0"/>
        <a:ea typeface="+mn-ea"/>
        <a:cs typeface="+mn-cs"/>
      </a:defRPr>
    </a:lvl3pPr>
    <a:lvl4pPr marL="1371600" algn="l" rtl="0" fontAlgn="base">
      <a:spcBef>
        <a:spcPct val="0"/>
      </a:spcBef>
      <a:spcAft>
        <a:spcPct val="0"/>
      </a:spcAft>
      <a:defRPr sz="2400" kern="1200">
        <a:solidFill>
          <a:schemeClr val="tx1"/>
        </a:solidFill>
        <a:latin typeface="Arial" charset="0"/>
        <a:ea typeface="+mn-ea"/>
        <a:cs typeface="+mn-cs"/>
      </a:defRPr>
    </a:lvl4pPr>
    <a:lvl5pPr marL="1828800" algn="l" rtl="0" fontAlgn="base">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8F8F8"/>
    <a:srgbClr val="000000"/>
    <a:srgbClr val="009900"/>
    <a:srgbClr val="333333"/>
    <a:srgbClr val="808080"/>
    <a:srgbClr val="151E8F"/>
    <a:srgbClr val="1B28B8"/>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826" autoAdjust="0"/>
    <p:restoredTop sz="91005" autoAdjust="0"/>
  </p:normalViewPr>
  <p:slideViewPr>
    <p:cSldViewPr>
      <p:cViewPr varScale="1">
        <p:scale>
          <a:sx n="67" d="100"/>
          <a:sy n="67" d="100"/>
        </p:scale>
        <p:origin x="-1344" y="-1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754" name="Rectangle 2"/>
          <p:cNvSpPr>
            <a:spLocks noGrp="1" noChangeArrowheads="1"/>
          </p:cNvSpPr>
          <p:nvPr>
            <p:ph type="hdr" sz="quarter"/>
          </p:nvPr>
        </p:nvSpPr>
        <p:spPr bwMode="auto">
          <a:xfrm>
            <a:off x="0" y="0"/>
            <a:ext cx="2945659"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AU"/>
          </a:p>
        </p:txBody>
      </p:sp>
      <p:sp>
        <p:nvSpPr>
          <p:cNvPr id="74755" name="Rectangle 3"/>
          <p:cNvSpPr>
            <a:spLocks noGrp="1" noChangeArrowheads="1"/>
          </p:cNvSpPr>
          <p:nvPr>
            <p:ph type="dt" sz="quarter" idx="1"/>
          </p:nvPr>
        </p:nvSpPr>
        <p:spPr bwMode="auto">
          <a:xfrm>
            <a:off x="3850443" y="0"/>
            <a:ext cx="2945659"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fld id="{03E4515B-C5DF-46D3-8792-3EE6A46A59CE}" type="datetimeFigureOut">
              <a:rPr lang="en-AU"/>
              <a:pPr/>
              <a:t>7/07/2011</a:t>
            </a:fld>
            <a:endParaRPr lang="en-AU"/>
          </a:p>
        </p:txBody>
      </p:sp>
      <p:sp>
        <p:nvSpPr>
          <p:cNvPr id="74756" name="Rectangle 4"/>
          <p:cNvSpPr>
            <a:spLocks noGrp="1" noChangeArrowheads="1"/>
          </p:cNvSpPr>
          <p:nvPr>
            <p:ph type="ftr" sz="quarter" idx="2"/>
          </p:nvPr>
        </p:nvSpPr>
        <p:spPr bwMode="auto">
          <a:xfrm>
            <a:off x="0" y="9378824"/>
            <a:ext cx="2945659"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AU"/>
          </a:p>
        </p:txBody>
      </p:sp>
      <p:sp>
        <p:nvSpPr>
          <p:cNvPr id="74757" name="Rectangle 5"/>
          <p:cNvSpPr>
            <a:spLocks noGrp="1" noChangeArrowheads="1"/>
          </p:cNvSpPr>
          <p:nvPr>
            <p:ph type="sldNum" sz="quarter" idx="3"/>
          </p:nvPr>
        </p:nvSpPr>
        <p:spPr bwMode="auto">
          <a:xfrm>
            <a:off x="3850443" y="9378824"/>
            <a:ext cx="2945659"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E399071D-7F2F-41BF-967D-03B8A27BB590}" type="slidenum">
              <a:rPr lang="en-AU"/>
              <a:pPr/>
              <a:t>‹#›</a:t>
            </a:fld>
            <a:endParaRPr lang="en-AU"/>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674" name="Rectangle 2"/>
          <p:cNvSpPr>
            <a:spLocks noGrp="1" noChangeArrowheads="1"/>
          </p:cNvSpPr>
          <p:nvPr>
            <p:ph type="hdr" sz="quarter"/>
          </p:nvPr>
        </p:nvSpPr>
        <p:spPr bwMode="auto">
          <a:xfrm>
            <a:off x="0" y="0"/>
            <a:ext cx="2945659"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AU"/>
          </a:p>
        </p:txBody>
      </p:sp>
      <p:sp>
        <p:nvSpPr>
          <p:cNvPr id="28675" name="Rectangle 3"/>
          <p:cNvSpPr>
            <a:spLocks noGrp="1" noChangeArrowheads="1"/>
          </p:cNvSpPr>
          <p:nvPr>
            <p:ph type="dt" idx="1"/>
          </p:nvPr>
        </p:nvSpPr>
        <p:spPr bwMode="auto">
          <a:xfrm>
            <a:off x="3852016" y="0"/>
            <a:ext cx="2945659"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AU"/>
          </a:p>
        </p:txBody>
      </p:sp>
      <p:sp>
        <p:nvSpPr>
          <p:cNvPr id="14340" name="Rectangle 4"/>
          <p:cNvSpPr>
            <a:spLocks noGrp="1" noRot="1" noChangeAspect="1" noChangeArrowheads="1" noTextEdit="1"/>
          </p:cNvSpPr>
          <p:nvPr>
            <p:ph type="sldImg" idx="2"/>
          </p:nvPr>
        </p:nvSpPr>
        <p:spPr bwMode="auto">
          <a:xfrm>
            <a:off x="931863" y="741363"/>
            <a:ext cx="4933950" cy="3702050"/>
          </a:xfrm>
          <a:prstGeom prst="rect">
            <a:avLst/>
          </a:prstGeom>
          <a:noFill/>
          <a:ln w="9525">
            <a:solidFill>
              <a:srgbClr val="000000"/>
            </a:solidFill>
            <a:miter lim="800000"/>
            <a:headEnd/>
            <a:tailEnd/>
          </a:ln>
        </p:spPr>
      </p:sp>
      <p:sp>
        <p:nvSpPr>
          <p:cNvPr id="28677" name="Rectangle 5"/>
          <p:cNvSpPr>
            <a:spLocks noGrp="1" noChangeArrowheads="1"/>
          </p:cNvSpPr>
          <p:nvPr>
            <p:ph type="body" sz="quarter" idx="3"/>
          </p:nvPr>
        </p:nvSpPr>
        <p:spPr bwMode="auto">
          <a:xfrm>
            <a:off x="906357" y="4690269"/>
            <a:ext cx="4984962" cy="44434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AU" noProof="0" smtClean="0"/>
              <a:t>Click to edit Master text styles</a:t>
            </a:r>
          </a:p>
          <a:p>
            <a:pPr lvl="1"/>
            <a:r>
              <a:rPr lang="en-AU" noProof="0" smtClean="0"/>
              <a:t>Second level</a:t>
            </a:r>
          </a:p>
          <a:p>
            <a:pPr lvl="2"/>
            <a:r>
              <a:rPr lang="en-AU" noProof="0" smtClean="0"/>
              <a:t>Third level</a:t>
            </a:r>
          </a:p>
          <a:p>
            <a:pPr lvl="3"/>
            <a:r>
              <a:rPr lang="en-AU" noProof="0" smtClean="0"/>
              <a:t>Fourth level</a:t>
            </a:r>
          </a:p>
          <a:p>
            <a:pPr lvl="4"/>
            <a:r>
              <a:rPr lang="en-AU" noProof="0" smtClean="0"/>
              <a:t>Fifth level</a:t>
            </a:r>
          </a:p>
        </p:txBody>
      </p:sp>
      <p:sp>
        <p:nvSpPr>
          <p:cNvPr id="28678" name="Rectangle 6"/>
          <p:cNvSpPr>
            <a:spLocks noGrp="1" noChangeArrowheads="1"/>
          </p:cNvSpPr>
          <p:nvPr>
            <p:ph type="ftr" sz="quarter" idx="4"/>
          </p:nvPr>
        </p:nvSpPr>
        <p:spPr bwMode="auto">
          <a:xfrm>
            <a:off x="0" y="9380537"/>
            <a:ext cx="2945659"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AU"/>
          </a:p>
        </p:txBody>
      </p:sp>
      <p:sp>
        <p:nvSpPr>
          <p:cNvPr id="28679" name="Rectangle 7"/>
          <p:cNvSpPr>
            <a:spLocks noGrp="1" noChangeArrowheads="1"/>
          </p:cNvSpPr>
          <p:nvPr>
            <p:ph type="sldNum" sz="quarter" idx="5"/>
          </p:nvPr>
        </p:nvSpPr>
        <p:spPr bwMode="auto">
          <a:xfrm>
            <a:off x="3852016" y="9380537"/>
            <a:ext cx="2945659"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756A1CAA-8F1A-47D5-B172-885C2A4892F0}" type="slidenum">
              <a:rPr lang="en-AU"/>
              <a:pPr>
                <a:defRPr/>
              </a:pPr>
              <a:t>‹#›</a:t>
            </a:fld>
            <a:endParaRPr lang="en-AU"/>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1600200" y="762000"/>
            <a:ext cx="6096000" cy="1879600"/>
          </a:xfrm>
        </p:spPr>
        <p:txBody>
          <a:bodyPr anchor="b"/>
          <a:lstStyle>
            <a:lvl1pPr>
              <a:lnSpc>
                <a:spcPct val="95000"/>
              </a:lnSpc>
              <a:defRPr sz="5400"/>
            </a:lvl1pPr>
          </a:lstStyle>
          <a:p>
            <a:r>
              <a:rPr lang="en-US" smtClean="0"/>
              <a:t>Click to edit Master title style</a:t>
            </a:r>
            <a:endParaRPr lang="en-AU"/>
          </a:p>
        </p:txBody>
      </p:sp>
      <p:sp>
        <p:nvSpPr>
          <p:cNvPr id="3075" name="Rectangle 3"/>
          <p:cNvSpPr>
            <a:spLocks noGrp="1" noChangeArrowheads="1"/>
          </p:cNvSpPr>
          <p:nvPr>
            <p:ph type="subTitle" idx="1"/>
          </p:nvPr>
        </p:nvSpPr>
        <p:spPr>
          <a:xfrm>
            <a:off x="1682750" y="3200400"/>
            <a:ext cx="5861050" cy="1257300"/>
          </a:xfrm>
        </p:spPr>
        <p:txBody>
          <a:bodyPr/>
          <a:lstStyle>
            <a:lvl1pPr marL="0" indent="0" algn="ctr">
              <a:buFontTx/>
              <a:buNone/>
              <a:defRPr/>
            </a:lvl1pPr>
          </a:lstStyle>
          <a:p>
            <a:r>
              <a:rPr lang="en-US" smtClean="0"/>
              <a:t>Click to edit Master subtitle style</a:t>
            </a:r>
            <a:endParaRPr lang="en-AU"/>
          </a:p>
        </p:txBody>
      </p:sp>
      <p:sp>
        <p:nvSpPr>
          <p:cNvPr id="4" name="Rectangle 4"/>
          <p:cNvSpPr>
            <a:spLocks noGrp="1" noChangeArrowheads="1"/>
          </p:cNvSpPr>
          <p:nvPr>
            <p:ph type="dt" sz="half" idx="10"/>
          </p:nvPr>
        </p:nvSpPr>
        <p:spPr>
          <a:xfrm>
            <a:off x="990600" y="6248400"/>
            <a:ext cx="1905000" cy="457200"/>
          </a:xfrm>
        </p:spPr>
        <p:txBody>
          <a:bodyPr/>
          <a:lstStyle>
            <a:lvl1pPr>
              <a:defRPr/>
            </a:lvl1pPr>
          </a:lstStyle>
          <a:p>
            <a:pPr>
              <a:defRPr/>
            </a:pPr>
            <a:fld id="{F8BDC8F3-180F-4070-B270-70E131FB21B3}" type="datetime1">
              <a:rPr lang="en-AU"/>
              <a:pPr>
                <a:defRPr/>
              </a:pPr>
              <a:t>7/07/2011</a:t>
            </a:fld>
            <a:endParaRPr lang="en-AU"/>
          </a:p>
        </p:txBody>
      </p:sp>
      <p:sp>
        <p:nvSpPr>
          <p:cNvPr id="5" name="Rectangle 5"/>
          <p:cNvSpPr>
            <a:spLocks noGrp="1" noChangeArrowheads="1"/>
          </p:cNvSpPr>
          <p:nvPr>
            <p:ph type="ftr" sz="quarter" idx="11"/>
          </p:nvPr>
        </p:nvSpPr>
        <p:spPr>
          <a:xfrm>
            <a:off x="3429000" y="6248400"/>
            <a:ext cx="2895600" cy="457200"/>
          </a:xfrm>
        </p:spPr>
        <p:txBody>
          <a:bodyPr/>
          <a:lstStyle>
            <a:lvl1pPr>
              <a:defRPr/>
            </a:lvl1pPr>
          </a:lstStyle>
          <a:p>
            <a:pPr>
              <a:defRPr/>
            </a:pPr>
            <a:endParaRPr lang="en-AU"/>
          </a:p>
        </p:txBody>
      </p:sp>
      <p:sp>
        <p:nvSpPr>
          <p:cNvPr id="6" name="Rectangle 6"/>
          <p:cNvSpPr>
            <a:spLocks noGrp="1" noChangeArrowheads="1"/>
          </p:cNvSpPr>
          <p:nvPr>
            <p:ph type="sldNum" sz="quarter" idx="12"/>
          </p:nvPr>
        </p:nvSpPr>
        <p:spPr>
          <a:xfrm>
            <a:off x="6858000" y="6248400"/>
            <a:ext cx="1905000" cy="457200"/>
          </a:xfrm>
        </p:spPr>
        <p:txBody>
          <a:bodyPr/>
          <a:lstStyle>
            <a:lvl1pPr>
              <a:defRPr/>
            </a:lvl1pPr>
          </a:lstStyle>
          <a:p>
            <a:pPr>
              <a:defRPr/>
            </a:pPr>
            <a:fld id="{BED04681-33B7-4283-BBF7-490F0F7DE731}" type="slidenum">
              <a:rPr lang="en-AU"/>
              <a:pPr>
                <a:defRPr/>
              </a:pPr>
              <a:t>‹#›</a:t>
            </a:fld>
            <a:endParaRPr lang="en-A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Rectangle 4"/>
          <p:cNvSpPr>
            <a:spLocks noGrp="1" noChangeArrowheads="1"/>
          </p:cNvSpPr>
          <p:nvPr>
            <p:ph type="dt" sz="half" idx="10"/>
          </p:nvPr>
        </p:nvSpPr>
        <p:spPr>
          <a:ln/>
        </p:spPr>
        <p:txBody>
          <a:bodyPr/>
          <a:lstStyle>
            <a:lvl1pPr>
              <a:defRPr/>
            </a:lvl1pPr>
          </a:lstStyle>
          <a:p>
            <a:pPr>
              <a:defRPr/>
            </a:pPr>
            <a:fld id="{119438C3-4995-4ECA-ACD7-389E39F7247F}" type="datetime1">
              <a:rPr lang="en-AU"/>
              <a:pPr>
                <a:defRPr/>
              </a:pPr>
              <a:t>7/07/2011</a:t>
            </a:fld>
            <a:endParaRPr lang="en-AU"/>
          </a:p>
        </p:txBody>
      </p:sp>
      <p:sp>
        <p:nvSpPr>
          <p:cNvPr id="5" name="Rectangle 5"/>
          <p:cNvSpPr>
            <a:spLocks noGrp="1" noChangeArrowheads="1"/>
          </p:cNvSpPr>
          <p:nvPr>
            <p:ph type="ftr" sz="quarter" idx="11"/>
          </p:nvPr>
        </p:nvSpPr>
        <p:spPr>
          <a:ln/>
        </p:spPr>
        <p:txBody>
          <a:bodyPr/>
          <a:lstStyle>
            <a:lvl1pPr>
              <a:defRPr/>
            </a:lvl1pPr>
          </a:lstStyle>
          <a:p>
            <a:pPr>
              <a:defRPr/>
            </a:pPr>
            <a:endParaRPr lang="en-AU"/>
          </a:p>
        </p:txBody>
      </p:sp>
      <p:sp>
        <p:nvSpPr>
          <p:cNvPr id="6" name="Rectangle 6"/>
          <p:cNvSpPr>
            <a:spLocks noGrp="1" noChangeArrowheads="1"/>
          </p:cNvSpPr>
          <p:nvPr>
            <p:ph type="sldNum" sz="quarter" idx="12"/>
          </p:nvPr>
        </p:nvSpPr>
        <p:spPr>
          <a:ln/>
        </p:spPr>
        <p:txBody>
          <a:bodyPr/>
          <a:lstStyle>
            <a:lvl1pPr>
              <a:defRPr/>
            </a:lvl1pPr>
          </a:lstStyle>
          <a:p>
            <a:pPr>
              <a:defRPr/>
            </a:pPr>
            <a:fld id="{9D8463C4-5D53-4761-AF38-36B1CF2ECB28}" type="slidenum">
              <a:rPr lang="en-AU"/>
              <a:pPr>
                <a:defRPr/>
              </a:pPr>
              <a:t>‹#›</a:t>
            </a:fld>
            <a:endParaRPr lang="en-A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F1D5EBFC-9A8C-4C31-84C2-3E51EE3E94B0}" type="datetime1">
              <a:rPr lang="en-AU"/>
              <a:pPr>
                <a:defRPr/>
              </a:pPr>
              <a:t>7/07/2011</a:t>
            </a:fld>
            <a:endParaRPr lang="en-AU"/>
          </a:p>
        </p:txBody>
      </p:sp>
      <p:sp>
        <p:nvSpPr>
          <p:cNvPr id="5" name="Rectangle 5"/>
          <p:cNvSpPr>
            <a:spLocks noGrp="1" noChangeArrowheads="1"/>
          </p:cNvSpPr>
          <p:nvPr>
            <p:ph type="ftr" sz="quarter" idx="11"/>
          </p:nvPr>
        </p:nvSpPr>
        <p:spPr>
          <a:ln/>
        </p:spPr>
        <p:txBody>
          <a:bodyPr/>
          <a:lstStyle>
            <a:lvl1pPr>
              <a:defRPr/>
            </a:lvl1pPr>
          </a:lstStyle>
          <a:p>
            <a:pPr>
              <a:defRPr/>
            </a:pPr>
            <a:endParaRPr lang="en-AU"/>
          </a:p>
        </p:txBody>
      </p:sp>
      <p:sp>
        <p:nvSpPr>
          <p:cNvPr id="6" name="Rectangle 6"/>
          <p:cNvSpPr>
            <a:spLocks noGrp="1" noChangeArrowheads="1"/>
          </p:cNvSpPr>
          <p:nvPr>
            <p:ph type="sldNum" sz="quarter" idx="12"/>
          </p:nvPr>
        </p:nvSpPr>
        <p:spPr>
          <a:ln/>
        </p:spPr>
        <p:txBody>
          <a:bodyPr/>
          <a:lstStyle>
            <a:lvl1pPr>
              <a:defRPr/>
            </a:lvl1pPr>
          </a:lstStyle>
          <a:p>
            <a:pPr>
              <a:defRPr/>
            </a:pPr>
            <a:fld id="{849A7CB1-8BAE-4817-8E31-948DBBFA9942}" type="slidenum">
              <a:rPr lang="en-AU"/>
              <a:pPr>
                <a:defRPr/>
              </a:pPr>
              <a:t>‹#›</a:t>
            </a:fld>
            <a:endParaRPr lang="en-A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1066800" y="2514600"/>
            <a:ext cx="3810000" cy="3581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5029200" y="2514600"/>
            <a:ext cx="3810000" cy="3581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Rectangle 4"/>
          <p:cNvSpPr>
            <a:spLocks noGrp="1" noChangeArrowheads="1"/>
          </p:cNvSpPr>
          <p:nvPr>
            <p:ph type="dt" sz="half" idx="10"/>
          </p:nvPr>
        </p:nvSpPr>
        <p:spPr>
          <a:ln/>
        </p:spPr>
        <p:txBody>
          <a:bodyPr/>
          <a:lstStyle>
            <a:lvl1pPr>
              <a:defRPr/>
            </a:lvl1pPr>
          </a:lstStyle>
          <a:p>
            <a:pPr>
              <a:defRPr/>
            </a:pPr>
            <a:fld id="{F23F6532-9970-4578-92DA-3CCC0E5CE5D9}" type="datetime1">
              <a:rPr lang="en-AU"/>
              <a:pPr>
                <a:defRPr/>
              </a:pPr>
              <a:t>7/07/2011</a:t>
            </a:fld>
            <a:endParaRPr lang="en-AU"/>
          </a:p>
        </p:txBody>
      </p:sp>
      <p:sp>
        <p:nvSpPr>
          <p:cNvPr id="6" name="Rectangle 5"/>
          <p:cNvSpPr>
            <a:spLocks noGrp="1" noChangeArrowheads="1"/>
          </p:cNvSpPr>
          <p:nvPr>
            <p:ph type="ftr" sz="quarter" idx="11"/>
          </p:nvPr>
        </p:nvSpPr>
        <p:spPr>
          <a:ln/>
        </p:spPr>
        <p:txBody>
          <a:bodyPr/>
          <a:lstStyle>
            <a:lvl1pPr>
              <a:defRPr/>
            </a:lvl1pPr>
          </a:lstStyle>
          <a:p>
            <a:pPr>
              <a:defRPr/>
            </a:pPr>
            <a:endParaRPr lang="en-AU"/>
          </a:p>
        </p:txBody>
      </p:sp>
      <p:sp>
        <p:nvSpPr>
          <p:cNvPr id="7" name="Rectangle 6"/>
          <p:cNvSpPr>
            <a:spLocks noGrp="1" noChangeArrowheads="1"/>
          </p:cNvSpPr>
          <p:nvPr>
            <p:ph type="sldNum" sz="quarter" idx="12"/>
          </p:nvPr>
        </p:nvSpPr>
        <p:spPr>
          <a:ln/>
        </p:spPr>
        <p:txBody>
          <a:bodyPr/>
          <a:lstStyle>
            <a:lvl1pPr>
              <a:defRPr/>
            </a:lvl1pPr>
          </a:lstStyle>
          <a:p>
            <a:pPr>
              <a:defRPr/>
            </a:pPr>
            <a:fld id="{DCE79C03-FD6E-43F5-A939-137DF22C24AA}" type="slidenum">
              <a:rPr lang="en-AU"/>
              <a:pPr>
                <a:defRPr/>
              </a:pPr>
              <a:t>‹#›</a:t>
            </a:fld>
            <a:endParaRPr lang="en-A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Rectangle 4"/>
          <p:cNvSpPr>
            <a:spLocks noGrp="1" noChangeArrowheads="1"/>
          </p:cNvSpPr>
          <p:nvPr>
            <p:ph type="dt" sz="half" idx="10"/>
          </p:nvPr>
        </p:nvSpPr>
        <p:spPr>
          <a:ln/>
        </p:spPr>
        <p:txBody>
          <a:bodyPr/>
          <a:lstStyle>
            <a:lvl1pPr>
              <a:defRPr/>
            </a:lvl1pPr>
          </a:lstStyle>
          <a:p>
            <a:pPr>
              <a:defRPr/>
            </a:pPr>
            <a:fld id="{D5B008C5-85A6-41E9-AF34-867DA553C811}" type="datetime1">
              <a:rPr lang="en-AU"/>
              <a:pPr>
                <a:defRPr/>
              </a:pPr>
              <a:t>7/07/2011</a:t>
            </a:fld>
            <a:endParaRPr lang="en-AU"/>
          </a:p>
        </p:txBody>
      </p:sp>
      <p:sp>
        <p:nvSpPr>
          <p:cNvPr id="8" name="Rectangle 5"/>
          <p:cNvSpPr>
            <a:spLocks noGrp="1" noChangeArrowheads="1"/>
          </p:cNvSpPr>
          <p:nvPr>
            <p:ph type="ftr" sz="quarter" idx="11"/>
          </p:nvPr>
        </p:nvSpPr>
        <p:spPr>
          <a:ln/>
        </p:spPr>
        <p:txBody>
          <a:bodyPr/>
          <a:lstStyle>
            <a:lvl1pPr>
              <a:defRPr/>
            </a:lvl1pPr>
          </a:lstStyle>
          <a:p>
            <a:pPr>
              <a:defRPr/>
            </a:pPr>
            <a:endParaRPr lang="en-AU"/>
          </a:p>
        </p:txBody>
      </p:sp>
      <p:sp>
        <p:nvSpPr>
          <p:cNvPr id="9" name="Rectangle 6"/>
          <p:cNvSpPr>
            <a:spLocks noGrp="1" noChangeArrowheads="1"/>
          </p:cNvSpPr>
          <p:nvPr>
            <p:ph type="sldNum" sz="quarter" idx="12"/>
          </p:nvPr>
        </p:nvSpPr>
        <p:spPr>
          <a:ln/>
        </p:spPr>
        <p:txBody>
          <a:bodyPr/>
          <a:lstStyle>
            <a:lvl1pPr>
              <a:defRPr/>
            </a:lvl1pPr>
          </a:lstStyle>
          <a:p>
            <a:pPr>
              <a:defRPr/>
            </a:pPr>
            <a:fld id="{2B085035-E3F1-4BE8-9257-7F4AA926B6D3}" type="slidenum">
              <a:rPr lang="en-AU"/>
              <a:pPr>
                <a:defRPr/>
              </a:pPr>
              <a:t>‹#›</a:t>
            </a:fld>
            <a:endParaRPr lang="en-A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Rectangle 4"/>
          <p:cNvSpPr>
            <a:spLocks noGrp="1" noChangeArrowheads="1"/>
          </p:cNvSpPr>
          <p:nvPr>
            <p:ph type="dt" sz="half" idx="10"/>
          </p:nvPr>
        </p:nvSpPr>
        <p:spPr>
          <a:ln/>
        </p:spPr>
        <p:txBody>
          <a:bodyPr/>
          <a:lstStyle>
            <a:lvl1pPr>
              <a:defRPr/>
            </a:lvl1pPr>
          </a:lstStyle>
          <a:p>
            <a:pPr>
              <a:defRPr/>
            </a:pPr>
            <a:fld id="{696371D9-08CB-43D1-924A-2387BFFB2AEC}" type="datetime1">
              <a:rPr lang="en-AU"/>
              <a:pPr>
                <a:defRPr/>
              </a:pPr>
              <a:t>7/07/2011</a:t>
            </a:fld>
            <a:endParaRPr lang="en-AU"/>
          </a:p>
        </p:txBody>
      </p:sp>
      <p:sp>
        <p:nvSpPr>
          <p:cNvPr id="4" name="Rectangle 5"/>
          <p:cNvSpPr>
            <a:spLocks noGrp="1" noChangeArrowheads="1"/>
          </p:cNvSpPr>
          <p:nvPr>
            <p:ph type="ftr" sz="quarter" idx="11"/>
          </p:nvPr>
        </p:nvSpPr>
        <p:spPr>
          <a:ln/>
        </p:spPr>
        <p:txBody>
          <a:bodyPr/>
          <a:lstStyle>
            <a:lvl1pPr>
              <a:defRPr/>
            </a:lvl1pPr>
          </a:lstStyle>
          <a:p>
            <a:pPr>
              <a:defRPr/>
            </a:pPr>
            <a:endParaRPr lang="en-AU"/>
          </a:p>
        </p:txBody>
      </p:sp>
      <p:sp>
        <p:nvSpPr>
          <p:cNvPr id="5" name="Rectangle 6"/>
          <p:cNvSpPr>
            <a:spLocks noGrp="1" noChangeArrowheads="1"/>
          </p:cNvSpPr>
          <p:nvPr>
            <p:ph type="sldNum" sz="quarter" idx="12"/>
          </p:nvPr>
        </p:nvSpPr>
        <p:spPr>
          <a:ln/>
        </p:spPr>
        <p:txBody>
          <a:bodyPr/>
          <a:lstStyle>
            <a:lvl1pPr>
              <a:defRPr/>
            </a:lvl1pPr>
          </a:lstStyle>
          <a:p>
            <a:pPr>
              <a:defRPr/>
            </a:pPr>
            <a:fld id="{D0F2993E-421F-4BAB-82A5-3C915CBF5A00}" type="slidenum">
              <a:rPr lang="en-AU"/>
              <a:pPr>
                <a:defRPr/>
              </a:pPr>
              <a:t>‹#›</a:t>
            </a:fld>
            <a:endParaRPr lang="en-A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67107197-0EDD-4BB0-B267-E52ED10FC3F1}" type="datetime1">
              <a:rPr lang="en-AU"/>
              <a:pPr>
                <a:defRPr/>
              </a:pPr>
              <a:t>7/07/2011</a:t>
            </a:fld>
            <a:endParaRPr lang="en-AU"/>
          </a:p>
        </p:txBody>
      </p:sp>
      <p:sp>
        <p:nvSpPr>
          <p:cNvPr id="3" name="Rectangle 5"/>
          <p:cNvSpPr>
            <a:spLocks noGrp="1" noChangeArrowheads="1"/>
          </p:cNvSpPr>
          <p:nvPr>
            <p:ph type="ftr" sz="quarter" idx="11"/>
          </p:nvPr>
        </p:nvSpPr>
        <p:spPr>
          <a:ln/>
        </p:spPr>
        <p:txBody>
          <a:bodyPr/>
          <a:lstStyle>
            <a:lvl1pPr>
              <a:defRPr/>
            </a:lvl1pPr>
          </a:lstStyle>
          <a:p>
            <a:pPr>
              <a:defRPr/>
            </a:pPr>
            <a:endParaRPr lang="en-AU"/>
          </a:p>
        </p:txBody>
      </p:sp>
      <p:sp>
        <p:nvSpPr>
          <p:cNvPr id="4" name="Rectangle 6"/>
          <p:cNvSpPr>
            <a:spLocks noGrp="1" noChangeArrowheads="1"/>
          </p:cNvSpPr>
          <p:nvPr>
            <p:ph type="sldNum" sz="quarter" idx="12"/>
          </p:nvPr>
        </p:nvSpPr>
        <p:spPr>
          <a:ln/>
        </p:spPr>
        <p:txBody>
          <a:bodyPr/>
          <a:lstStyle>
            <a:lvl1pPr>
              <a:defRPr/>
            </a:lvl1pPr>
          </a:lstStyle>
          <a:p>
            <a:pPr>
              <a:defRPr/>
            </a:pPr>
            <a:fld id="{9AF0203F-6D2A-48F3-B6D0-D9030B1AC895}" type="slidenum">
              <a:rPr lang="en-AU"/>
              <a:pPr>
                <a:defRPr/>
              </a:pPr>
              <a:t>‹#›</a:t>
            </a:fld>
            <a:endParaRPr lang="en-A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C76E6927-E74D-47C8-A5BA-D283E9007A9F}" type="datetime1">
              <a:rPr lang="en-AU"/>
              <a:pPr>
                <a:defRPr/>
              </a:pPr>
              <a:t>7/07/2011</a:t>
            </a:fld>
            <a:endParaRPr lang="en-AU"/>
          </a:p>
        </p:txBody>
      </p:sp>
      <p:sp>
        <p:nvSpPr>
          <p:cNvPr id="6" name="Rectangle 5"/>
          <p:cNvSpPr>
            <a:spLocks noGrp="1" noChangeArrowheads="1"/>
          </p:cNvSpPr>
          <p:nvPr>
            <p:ph type="ftr" sz="quarter" idx="11"/>
          </p:nvPr>
        </p:nvSpPr>
        <p:spPr>
          <a:ln/>
        </p:spPr>
        <p:txBody>
          <a:bodyPr/>
          <a:lstStyle>
            <a:lvl1pPr>
              <a:defRPr/>
            </a:lvl1pPr>
          </a:lstStyle>
          <a:p>
            <a:pPr>
              <a:defRPr/>
            </a:pPr>
            <a:endParaRPr lang="en-AU"/>
          </a:p>
        </p:txBody>
      </p:sp>
      <p:sp>
        <p:nvSpPr>
          <p:cNvPr id="7" name="Rectangle 6"/>
          <p:cNvSpPr>
            <a:spLocks noGrp="1" noChangeArrowheads="1"/>
          </p:cNvSpPr>
          <p:nvPr>
            <p:ph type="sldNum" sz="quarter" idx="12"/>
          </p:nvPr>
        </p:nvSpPr>
        <p:spPr>
          <a:ln/>
        </p:spPr>
        <p:txBody>
          <a:bodyPr/>
          <a:lstStyle>
            <a:lvl1pPr>
              <a:defRPr/>
            </a:lvl1pPr>
          </a:lstStyle>
          <a:p>
            <a:pPr>
              <a:defRPr/>
            </a:pPr>
            <a:fld id="{2806EF4D-0E11-45B2-A03A-9555C42AC3B8}" type="slidenum">
              <a:rPr lang="en-AU"/>
              <a:pPr>
                <a:defRPr/>
              </a:pPr>
              <a:t>‹#›</a:t>
            </a:fld>
            <a:endParaRPr lang="en-A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AU"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8B6E0757-3160-48D2-910F-FECC3B0BAB28}" type="datetime1">
              <a:rPr lang="en-AU"/>
              <a:pPr>
                <a:defRPr/>
              </a:pPr>
              <a:t>7/07/2011</a:t>
            </a:fld>
            <a:endParaRPr lang="en-AU"/>
          </a:p>
        </p:txBody>
      </p:sp>
      <p:sp>
        <p:nvSpPr>
          <p:cNvPr id="6" name="Rectangle 5"/>
          <p:cNvSpPr>
            <a:spLocks noGrp="1" noChangeArrowheads="1"/>
          </p:cNvSpPr>
          <p:nvPr>
            <p:ph type="ftr" sz="quarter" idx="11"/>
          </p:nvPr>
        </p:nvSpPr>
        <p:spPr>
          <a:ln/>
        </p:spPr>
        <p:txBody>
          <a:bodyPr/>
          <a:lstStyle>
            <a:lvl1pPr>
              <a:defRPr/>
            </a:lvl1pPr>
          </a:lstStyle>
          <a:p>
            <a:pPr>
              <a:defRPr/>
            </a:pPr>
            <a:endParaRPr lang="en-AU"/>
          </a:p>
        </p:txBody>
      </p:sp>
      <p:sp>
        <p:nvSpPr>
          <p:cNvPr id="7" name="Rectangle 6"/>
          <p:cNvSpPr>
            <a:spLocks noGrp="1" noChangeArrowheads="1"/>
          </p:cNvSpPr>
          <p:nvPr>
            <p:ph type="sldNum" sz="quarter" idx="12"/>
          </p:nvPr>
        </p:nvSpPr>
        <p:spPr>
          <a:ln/>
        </p:spPr>
        <p:txBody>
          <a:bodyPr/>
          <a:lstStyle>
            <a:lvl1pPr>
              <a:defRPr/>
            </a:lvl1pPr>
          </a:lstStyle>
          <a:p>
            <a:pPr>
              <a:defRPr/>
            </a:pPr>
            <a:fld id="{FD5DE91B-48F4-4C20-82D6-E6E360DA4952}" type="slidenum">
              <a:rPr lang="en-AU"/>
              <a:pPr>
                <a:defRPr/>
              </a:pPr>
              <a:t>‹#›</a:t>
            </a:fld>
            <a:endParaRPr lang="en-A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Rectangle 4"/>
          <p:cNvSpPr>
            <a:spLocks noGrp="1" noChangeArrowheads="1"/>
          </p:cNvSpPr>
          <p:nvPr>
            <p:ph type="dt" sz="half" idx="10"/>
          </p:nvPr>
        </p:nvSpPr>
        <p:spPr>
          <a:ln/>
        </p:spPr>
        <p:txBody>
          <a:bodyPr/>
          <a:lstStyle>
            <a:lvl1pPr>
              <a:defRPr/>
            </a:lvl1pPr>
          </a:lstStyle>
          <a:p>
            <a:pPr>
              <a:defRPr/>
            </a:pPr>
            <a:fld id="{7911E85D-DA1D-4D19-952D-2F8F5A16C115}" type="datetime1">
              <a:rPr lang="en-AU"/>
              <a:pPr>
                <a:defRPr/>
              </a:pPr>
              <a:t>7/07/2011</a:t>
            </a:fld>
            <a:endParaRPr lang="en-AU"/>
          </a:p>
        </p:txBody>
      </p:sp>
      <p:sp>
        <p:nvSpPr>
          <p:cNvPr id="5" name="Rectangle 5"/>
          <p:cNvSpPr>
            <a:spLocks noGrp="1" noChangeArrowheads="1"/>
          </p:cNvSpPr>
          <p:nvPr>
            <p:ph type="ftr" sz="quarter" idx="11"/>
          </p:nvPr>
        </p:nvSpPr>
        <p:spPr>
          <a:ln/>
        </p:spPr>
        <p:txBody>
          <a:bodyPr/>
          <a:lstStyle>
            <a:lvl1pPr>
              <a:defRPr/>
            </a:lvl1pPr>
          </a:lstStyle>
          <a:p>
            <a:pPr>
              <a:defRPr/>
            </a:pPr>
            <a:endParaRPr lang="en-AU"/>
          </a:p>
        </p:txBody>
      </p:sp>
      <p:sp>
        <p:nvSpPr>
          <p:cNvPr id="6" name="Rectangle 6"/>
          <p:cNvSpPr>
            <a:spLocks noGrp="1" noChangeArrowheads="1"/>
          </p:cNvSpPr>
          <p:nvPr>
            <p:ph type="sldNum" sz="quarter" idx="12"/>
          </p:nvPr>
        </p:nvSpPr>
        <p:spPr>
          <a:ln/>
        </p:spPr>
        <p:txBody>
          <a:bodyPr/>
          <a:lstStyle>
            <a:lvl1pPr>
              <a:defRPr/>
            </a:lvl1pPr>
          </a:lstStyle>
          <a:p>
            <a:pPr>
              <a:defRPr/>
            </a:pPr>
            <a:fld id="{034BD8BA-8ABD-4291-A935-FC3C8D212CDD}" type="slidenum">
              <a:rPr lang="en-AU"/>
              <a:pPr>
                <a:defRPr/>
              </a:pPr>
              <a:t>‹#›</a:t>
            </a:fld>
            <a:endParaRPr lang="en-A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96100" y="914400"/>
            <a:ext cx="1943100" cy="5181600"/>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1066800" y="914400"/>
            <a:ext cx="5676900" cy="5181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Rectangle 4"/>
          <p:cNvSpPr>
            <a:spLocks noGrp="1" noChangeArrowheads="1"/>
          </p:cNvSpPr>
          <p:nvPr>
            <p:ph type="dt" sz="half" idx="10"/>
          </p:nvPr>
        </p:nvSpPr>
        <p:spPr>
          <a:ln/>
        </p:spPr>
        <p:txBody>
          <a:bodyPr/>
          <a:lstStyle>
            <a:lvl1pPr>
              <a:defRPr/>
            </a:lvl1pPr>
          </a:lstStyle>
          <a:p>
            <a:pPr>
              <a:defRPr/>
            </a:pPr>
            <a:fld id="{F1849E7D-4D28-45E6-838D-FE596C7CC5CF}" type="datetime1">
              <a:rPr lang="en-AU"/>
              <a:pPr>
                <a:defRPr/>
              </a:pPr>
              <a:t>7/07/2011</a:t>
            </a:fld>
            <a:endParaRPr lang="en-AU"/>
          </a:p>
        </p:txBody>
      </p:sp>
      <p:sp>
        <p:nvSpPr>
          <p:cNvPr id="5" name="Rectangle 5"/>
          <p:cNvSpPr>
            <a:spLocks noGrp="1" noChangeArrowheads="1"/>
          </p:cNvSpPr>
          <p:nvPr>
            <p:ph type="ftr" sz="quarter" idx="11"/>
          </p:nvPr>
        </p:nvSpPr>
        <p:spPr>
          <a:ln/>
        </p:spPr>
        <p:txBody>
          <a:bodyPr/>
          <a:lstStyle>
            <a:lvl1pPr>
              <a:defRPr/>
            </a:lvl1pPr>
          </a:lstStyle>
          <a:p>
            <a:pPr>
              <a:defRPr/>
            </a:pPr>
            <a:endParaRPr lang="en-AU"/>
          </a:p>
        </p:txBody>
      </p:sp>
      <p:sp>
        <p:nvSpPr>
          <p:cNvPr id="6" name="Rectangle 6"/>
          <p:cNvSpPr>
            <a:spLocks noGrp="1" noChangeArrowheads="1"/>
          </p:cNvSpPr>
          <p:nvPr>
            <p:ph type="sldNum" sz="quarter" idx="12"/>
          </p:nvPr>
        </p:nvSpPr>
        <p:spPr>
          <a:ln/>
        </p:spPr>
        <p:txBody>
          <a:bodyPr/>
          <a:lstStyle>
            <a:lvl1pPr>
              <a:defRPr/>
            </a:lvl1pPr>
          </a:lstStyle>
          <a:p>
            <a:pPr>
              <a:defRPr/>
            </a:pPr>
            <a:fld id="{1D2ABB46-EC59-41DF-99DF-E18854C42C4D}" type="slidenum">
              <a:rPr lang="en-AU"/>
              <a:pPr>
                <a:defRPr/>
              </a:pPr>
              <a:t>‹#›</a:t>
            </a:fld>
            <a:endParaRPr lang="en-A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066800" y="914400"/>
            <a:ext cx="7772400" cy="1066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AU" smtClean="0"/>
          </a:p>
        </p:txBody>
      </p:sp>
      <p:sp>
        <p:nvSpPr>
          <p:cNvPr id="1027" name="Rectangle 3"/>
          <p:cNvSpPr>
            <a:spLocks noGrp="1" noChangeArrowheads="1"/>
          </p:cNvSpPr>
          <p:nvPr>
            <p:ph type="body" idx="1"/>
          </p:nvPr>
        </p:nvSpPr>
        <p:spPr bwMode="auto">
          <a:xfrm>
            <a:off x="1066800" y="2514600"/>
            <a:ext cx="7772400" cy="3581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smtClean="0"/>
          </a:p>
        </p:txBody>
      </p:sp>
      <p:sp>
        <p:nvSpPr>
          <p:cNvPr id="1028" name="Rectangle 4"/>
          <p:cNvSpPr>
            <a:spLocks noGrp="1" noChangeArrowheads="1"/>
          </p:cNvSpPr>
          <p:nvPr>
            <p:ph type="dt" sz="half" idx="2"/>
          </p:nvPr>
        </p:nvSpPr>
        <p:spPr bwMode="auto">
          <a:xfrm>
            <a:off x="1066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solidFill>
                  <a:srgbClr val="151E8F"/>
                </a:solidFill>
              </a:defRPr>
            </a:lvl1pPr>
          </a:lstStyle>
          <a:p>
            <a:pPr>
              <a:defRPr/>
            </a:pPr>
            <a:fld id="{3EC03815-0DCD-47C5-99FD-E237759DAD8A}" type="datetime1">
              <a:rPr lang="en-AU"/>
              <a:pPr>
                <a:defRPr/>
              </a:pPr>
              <a:t>7/07/2011</a:t>
            </a:fld>
            <a:endParaRPr lang="en-AU"/>
          </a:p>
        </p:txBody>
      </p:sp>
      <p:sp>
        <p:nvSpPr>
          <p:cNvPr id="1029" name="Rectangle 5"/>
          <p:cNvSpPr>
            <a:spLocks noGrp="1" noChangeArrowheads="1"/>
          </p:cNvSpPr>
          <p:nvPr>
            <p:ph type="ftr" sz="quarter" idx="3"/>
          </p:nvPr>
        </p:nvSpPr>
        <p:spPr bwMode="auto">
          <a:xfrm>
            <a:off x="3505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solidFill>
                  <a:srgbClr val="151E8F"/>
                </a:solidFill>
              </a:defRPr>
            </a:lvl1pPr>
          </a:lstStyle>
          <a:p>
            <a:pPr>
              <a:defRPr/>
            </a:pPr>
            <a:endParaRPr lang="en-AU"/>
          </a:p>
        </p:txBody>
      </p:sp>
      <p:sp>
        <p:nvSpPr>
          <p:cNvPr id="1030" name="Rectangle 6"/>
          <p:cNvSpPr>
            <a:spLocks noGrp="1" noChangeArrowheads="1"/>
          </p:cNvSpPr>
          <p:nvPr>
            <p:ph type="sldNum" sz="quarter" idx="4"/>
          </p:nvPr>
        </p:nvSpPr>
        <p:spPr bwMode="auto">
          <a:xfrm>
            <a:off x="6934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solidFill>
                  <a:srgbClr val="151E8F"/>
                </a:solidFill>
              </a:defRPr>
            </a:lvl1pPr>
          </a:lstStyle>
          <a:p>
            <a:pPr>
              <a:defRPr/>
            </a:pPr>
            <a:fld id="{4CDCCC95-A554-43A9-A115-EAA14AC0DB66}" type="slidenum">
              <a:rPr lang="en-AU"/>
              <a:pPr>
                <a:defRPr/>
              </a:pPr>
              <a:t>‹#›</a:t>
            </a:fld>
            <a:endParaRPr lang="en-AU"/>
          </a:p>
        </p:txBody>
      </p:sp>
      <p:sp>
        <p:nvSpPr>
          <p:cNvPr id="1044" name="FormatShape" descr="\\Catalpa\standdsk\Mirrors\Ofc97Adm\Clipart\Photos\SPORTS\SKIING.JPG" hidden="1"/>
          <p:cNvSpPr>
            <a:spLocks noChangeArrowheads="1"/>
          </p:cNvSpPr>
          <p:nvPr/>
        </p:nvSpPr>
        <p:spPr bwMode="auto">
          <a:xfrm>
            <a:off x="-952500" y="1701800"/>
            <a:ext cx="1181100" cy="825500"/>
          </a:xfrm>
          <a:prstGeom prst="rect">
            <a:avLst/>
          </a:prstGeom>
          <a:noFill/>
          <a:ln w="101600" cmpd="thinThick">
            <a:solidFill>
              <a:schemeClr val="tx2"/>
            </a:solidFill>
            <a:miter lim="800000"/>
            <a:headEnd/>
            <a:tailEnd/>
          </a:ln>
          <a:effectLst/>
        </p:spPr>
        <p:txBody>
          <a:bodyPr wrap="none" anchor="ctr"/>
          <a:lstStyle/>
          <a:p>
            <a:pPr algn="ctr">
              <a:defRPr/>
            </a:pPr>
            <a:endParaRPr lang="en-US">
              <a:solidFill>
                <a:srgbClr val="151E8F"/>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xStyles>
    <p:titleStyle>
      <a:lvl1pPr algn="ctr" rtl="0" fontAlgn="base">
        <a:spcBef>
          <a:spcPct val="0"/>
        </a:spcBef>
        <a:spcAft>
          <a:spcPct val="0"/>
        </a:spcAft>
        <a:defRPr sz="4400">
          <a:solidFill>
            <a:srgbClr val="151E8F"/>
          </a:solidFill>
          <a:latin typeface="+mj-lt"/>
          <a:ea typeface="+mj-ea"/>
          <a:cs typeface="+mj-cs"/>
        </a:defRPr>
      </a:lvl1pPr>
      <a:lvl2pPr algn="ctr" rtl="0" fontAlgn="base">
        <a:spcBef>
          <a:spcPct val="0"/>
        </a:spcBef>
        <a:spcAft>
          <a:spcPct val="0"/>
        </a:spcAft>
        <a:defRPr sz="4400">
          <a:solidFill>
            <a:srgbClr val="151E8F"/>
          </a:solidFill>
          <a:latin typeface="Arial" charset="0"/>
        </a:defRPr>
      </a:lvl2pPr>
      <a:lvl3pPr algn="ctr" rtl="0" fontAlgn="base">
        <a:spcBef>
          <a:spcPct val="0"/>
        </a:spcBef>
        <a:spcAft>
          <a:spcPct val="0"/>
        </a:spcAft>
        <a:defRPr sz="4400">
          <a:solidFill>
            <a:srgbClr val="151E8F"/>
          </a:solidFill>
          <a:latin typeface="Arial" charset="0"/>
        </a:defRPr>
      </a:lvl3pPr>
      <a:lvl4pPr algn="ctr" rtl="0" fontAlgn="base">
        <a:spcBef>
          <a:spcPct val="0"/>
        </a:spcBef>
        <a:spcAft>
          <a:spcPct val="0"/>
        </a:spcAft>
        <a:defRPr sz="4400">
          <a:solidFill>
            <a:srgbClr val="151E8F"/>
          </a:solidFill>
          <a:latin typeface="Arial" charset="0"/>
        </a:defRPr>
      </a:lvl4pPr>
      <a:lvl5pPr algn="ctr" rtl="0" fontAlgn="base">
        <a:spcBef>
          <a:spcPct val="0"/>
        </a:spcBef>
        <a:spcAft>
          <a:spcPct val="0"/>
        </a:spcAft>
        <a:defRPr sz="4400">
          <a:solidFill>
            <a:srgbClr val="151E8F"/>
          </a:solidFill>
          <a:latin typeface="Arial" charset="0"/>
        </a:defRPr>
      </a:lvl5pPr>
      <a:lvl6pPr marL="457200" algn="ctr" rtl="0" eaLnBrk="1" fontAlgn="base" hangingPunct="1">
        <a:spcBef>
          <a:spcPct val="0"/>
        </a:spcBef>
        <a:spcAft>
          <a:spcPct val="0"/>
        </a:spcAft>
        <a:defRPr sz="4400">
          <a:solidFill>
            <a:srgbClr val="151E8F"/>
          </a:solidFill>
          <a:latin typeface="Arial" charset="0"/>
        </a:defRPr>
      </a:lvl6pPr>
      <a:lvl7pPr marL="914400" algn="ctr" rtl="0" eaLnBrk="1" fontAlgn="base" hangingPunct="1">
        <a:spcBef>
          <a:spcPct val="0"/>
        </a:spcBef>
        <a:spcAft>
          <a:spcPct val="0"/>
        </a:spcAft>
        <a:defRPr sz="4400">
          <a:solidFill>
            <a:srgbClr val="151E8F"/>
          </a:solidFill>
          <a:latin typeface="Arial" charset="0"/>
        </a:defRPr>
      </a:lvl7pPr>
      <a:lvl8pPr marL="1371600" algn="ctr" rtl="0" eaLnBrk="1" fontAlgn="base" hangingPunct="1">
        <a:spcBef>
          <a:spcPct val="0"/>
        </a:spcBef>
        <a:spcAft>
          <a:spcPct val="0"/>
        </a:spcAft>
        <a:defRPr sz="4400">
          <a:solidFill>
            <a:srgbClr val="151E8F"/>
          </a:solidFill>
          <a:latin typeface="Arial" charset="0"/>
        </a:defRPr>
      </a:lvl8pPr>
      <a:lvl9pPr marL="1828800" algn="ctr" rtl="0" eaLnBrk="1" fontAlgn="base" hangingPunct="1">
        <a:spcBef>
          <a:spcPct val="0"/>
        </a:spcBef>
        <a:spcAft>
          <a:spcPct val="0"/>
        </a:spcAft>
        <a:defRPr sz="4400">
          <a:solidFill>
            <a:srgbClr val="151E8F"/>
          </a:solidFill>
          <a:latin typeface="Arial" charset="0"/>
        </a:defRPr>
      </a:lvl9pPr>
    </p:titleStyle>
    <p:bodyStyle>
      <a:lvl1pPr marL="342900" indent="-342900" algn="l" rtl="0" fontAlgn="base">
        <a:spcBef>
          <a:spcPct val="20000"/>
        </a:spcBef>
        <a:spcAft>
          <a:spcPct val="0"/>
        </a:spcAft>
        <a:buChar char="•"/>
        <a:defRPr sz="3200">
          <a:solidFill>
            <a:srgbClr val="151E8F"/>
          </a:solidFill>
          <a:latin typeface="+mn-lt"/>
          <a:ea typeface="+mn-ea"/>
          <a:cs typeface="+mn-cs"/>
        </a:defRPr>
      </a:lvl1pPr>
      <a:lvl2pPr marL="742950" indent="-285750" algn="l" rtl="0" fontAlgn="base">
        <a:spcBef>
          <a:spcPct val="20000"/>
        </a:spcBef>
        <a:spcAft>
          <a:spcPct val="0"/>
        </a:spcAft>
        <a:buChar char="–"/>
        <a:defRPr sz="2800">
          <a:solidFill>
            <a:srgbClr val="151E8F"/>
          </a:solidFill>
          <a:latin typeface="+mn-lt"/>
        </a:defRPr>
      </a:lvl2pPr>
      <a:lvl3pPr marL="1143000" indent="-228600" algn="l" rtl="0" fontAlgn="base">
        <a:spcBef>
          <a:spcPct val="20000"/>
        </a:spcBef>
        <a:spcAft>
          <a:spcPct val="0"/>
        </a:spcAft>
        <a:buChar char="•"/>
        <a:defRPr sz="2400">
          <a:solidFill>
            <a:srgbClr val="151E8F"/>
          </a:solidFill>
          <a:latin typeface="+mn-lt"/>
        </a:defRPr>
      </a:lvl3pPr>
      <a:lvl4pPr marL="1600200" indent="-228600" algn="l" rtl="0" fontAlgn="base">
        <a:spcBef>
          <a:spcPct val="20000"/>
        </a:spcBef>
        <a:spcAft>
          <a:spcPct val="0"/>
        </a:spcAft>
        <a:buChar char="–"/>
        <a:defRPr sz="2000">
          <a:solidFill>
            <a:srgbClr val="151E8F"/>
          </a:solidFill>
          <a:latin typeface="+mn-lt"/>
        </a:defRPr>
      </a:lvl4pPr>
      <a:lvl5pPr marL="2057400" indent="-228600" algn="l" rtl="0" fontAlgn="base">
        <a:spcBef>
          <a:spcPct val="20000"/>
        </a:spcBef>
        <a:spcAft>
          <a:spcPct val="0"/>
        </a:spcAft>
        <a:buChar char="»"/>
        <a:defRPr sz="2000">
          <a:solidFill>
            <a:srgbClr val="151E8F"/>
          </a:solidFill>
          <a:latin typeface="+mn-lt"/>
        </a:defRPr>
      </a:lvl5pPr>
      <a:lvl6pPr marL="2514600" indent="-228600" algn="l" rtl="0" eaLnBrk="1" fontAlgn="base" hangingPunct="1">
        <a:spcBef>
          <a:spcPct val="20000"/>
        </a:spcBef>
        <a:spcAft>
          <a:spcPct val="0"/>
        </a:spcAft>
        <a:buChar char="»"/>
        <a:defRPr sz="2000">
          <a:solidFill>
            <a:srgbClr val="151E8F"/>
          </a:solidFill>
          <a:latin typeface="+mn-lt"/>
        </a:defRPr>
      </a:lvl6pPr>
      <a:lvl7pPr marL="2971800" indent="-228600" algn="l" rtl="0" eaLnBrk="1" fontAlgn="base" hangingPunct="1">
        <a:spcBef>
          <a:spcPct val="20000"/>
        </a:spcBef>
        <a:spcAft>
          <a:spcPct val="0"/>
        </a:spcAft>
        <a:buChar char="»"/>
        <a:defRPr sz="2000">
          <a:solidFill>
            <a:srgbClr val="151E8F"/>
          </a:solidFill>
          <a:latin typeface="+mn-lt"/>
        </a:defRPr>
      </a:lvl7pPr>
      <a:lvl8pPr marL="3429000" indent="-228600" algn="l" rtl="0" eaLnBrk="1" fontAlgn="base" hangingPunct="1">
        <a:spcBef>
          <a:spcPct val="20000"/>
        </a:spcBef>
        <a:spcAft>
          <a:spcPct val="0"/>
        </a:spcAft>
        <a:buChar char="»"/>
        <a:defRPr sz="2000">
          <a:solidFill>
            <a:srgbClr val="151E8F"/>
          </a:solidFill>
          <a:latin typeface="+mn-lt"/>
        </a:defRPr>
      </a:lvl8pPr>
      <a:lvl9pPr marL="3886200" indent="-228600" algn="l" rtl="0" eaLnBrk="1" fontAlgn="base" hangingPunct="1">
        <a:spcBef>
          <a:spcPct val="20000"/>
        </a:spcBef>
        <a:spcAft>
          <a:spcPct val="0"/>
        </a:spcAft>
        <a:buChar char="»"/>
        <a:defRPr sz="2000">
          <a:solidFill>
            <a:srgbClr val="151E8F"/>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hyperlink" Target="http://www.jobwatch.org.au/admin/spaw2/uploads/files/Casual%20Employment_updated%20April%202010.pdf" TargetMode="Externa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smtClean="0"/>
              <a:t>Accumulating social disadvantage through precarious employment: </a:t>
            </a:r>
            <a:br>
              <a:rPr lang="en-US" sz="2800" dirty="0" smtClean="0"/>
            </a:br>
            <a:r>
              <a:rPr lang="en-US" sz="2800" dirty="0" smtClean="0"/>
              <a:t>the case of midlife women </a:t>
            </a:r>
            <a:endParaRPr lang="en-US" sz="2800" dirty="0"/>
          </a:p>
        </p:txBody>
      </p:sp>
      <p:sp>
        <p:nvSpPr>
          <p:cNvPr id="3" name="Content Placeholder 2"/>
          <p:cNvSpPr>
            <a:spLocks noGrp="1"/>
          </p:cNvSpPr>
          <p:nvPr>
            <p:ph idx="1"/>
          </p:nvPr>
        </p:nvSpPr>
        <p:spPr/>
        <p:txBody>
          <a:bodyPr/>
          <a:lstStyle/>
          <a:p>
            <a:pPr algn="ctr">
              <a:buNone/>
            </a:pPr>
            <a:r>
              <a:rPr lang="en-US" sz="2800" dirty="0" smtClean="0"/>
              <a:t>Veronica Sheen</a:t>
            </a:r>
          </a:p>
          <a:p>
            <a:pPr algn="ctr">
              <a:buNone/>
            </a:pPr>
            <a:r>
              <a:rPr lang="en-US" sz="2000" dirty="0" err="1" smtClean="0"/>
              <a:t>Monash</a:t>
            </a:r>
            <a:r>
              <a:rPr lang="en-US" sz="2000" dirty="0" smtClean="0"/>
              <a:t> University</a:t>
            </a:r>
          </a:p>
          <a:p>
            <a:pPr algn="ctr">
              <a:buNone/>
            </a:pPr>
            <a:endParaRPr lang="en-US" sz="2000" dirty="0" smtClean="0"/>
          </a:p>
          <a:p>
            <a:pPr algn="ctr">
              <a:buNone/>
            </a:pPr>
            <a:r>
              <a:rPr lang="en-US" sz="2000" dirty="0" smtClean="0"/>
              <a:t>Paper presented at</a:t>
            </a:r>
          </a:p>
          <a:p>
            <a:pPr algn="ctr">
              <a:buNone/>
            </a:pPr>
            <a:r>
              <a:rPr lang="en-US" sz="2000" dirty="0" smtClean="0"/>
              <a:t>Australian Social Policy Conference</a:t>
            </a:r>
          </a:p>
          <a:p>
            <a:pPr algn="ctr">
              <a:buNone/>
            </a:pPr>
            <a:r>
              <a:rPr lang="en-US" sz="2000" dirty="0" smtClean="0"/>
              <a:t>UNSW</a:t>
            </a:r>
          </a:p>
          <a:p>
            <a:pPr algn="ctr">
              <a:buNone/>
            </a:pPr>
            <a:r>
              <a:rPr lang="en-US" sz="2000" dirty="0" smtClean="0"/>
              <a:t>6-8 July 2011</a:t>
            </a:r>
          </a:p>
          <a:p>
            <a:pPr algn="ctr">
              <a:buNone/>
            </a:pPr>
            <a:endParaRPr lang="en-US" sz="2000" dirty="0" smtClean="0"/>
          </a:p>
          <a:p>
            <a:pPr algn="ctr">
              <a:buNone/>
            </a:pPr>
            <a:r>
              <a:rPr lang="en-US" sz="2000" dirty="0" smtClean="0"/>
              <a:t>veronica.sheen@monash.edu</a:t>
            </a:r>
          </a:p>
          <a:p>
            <a:pPr algn="ctr">
              <a:buNone/>
            </a:pPr>
            <a:r>
              <a:rPr lang="en-US" sz="2000" dirty="0" smtClean="0"/>
              <a:t>vsheen@fastmail.com.au</a:t>
            </a:r>
          </a:p>
          <a:p>
            <a:pPr algn="ctr">
              <a:buNone/>
            </a:pPr>
            <a:endParaRPr lang="en-US" sz="2400" dirty="0" smtClean="0"/>
          </a:p>
          <a:p>
            <a:pPr>
              <a:buNone/>
            </a:pPr>
            <a:endParaRPr lang="en-US" sz="2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smtClean="0"/>
              <a:t>Background to the study</a:t>
            </a:r>
            <a:br>
              <a:rPr lang="en-US" sz="3200" b="1" dirty="0" smtClean="0"/>
            </a:br>
            <a:endParaRPr lang="en-US" sz="3200" b="1" dirty="0"/>
          </a:p>
        </p:txBody>
      </p:sp>
      <p:sp>
        <p:nvSpPr>
          <p:cNvPr id="3" name="Content Placeholder 2"/>
          <p:cNvSpPr>
            <a:spLocks noGrp="1"/>
          </p:cNvSpPr>
          <p:nvPr>
            <p:ph idx="1"/>
          </p:nvPr>
        </p:nvSpPr>
        <p:spPr>
          <a:xfrm>
            <a:off x="1066800" y="1700808"/>
            <a:ext cx="7772400" cy="4395192"/>
          </a:xfrm>
        </p:spPr>
        <p:txBody>
          <a:bodyPr/>
          <a:lstStyle/>
          <a:p>
            <a:pPr>
              <a:buNone/>
            </a:pPr>
            <a:endParaRPr lang="en-US" dirty="0" smtClean="0"/>
          </a:p>
          <a:p>
            <a:pPr>
              <a:buNone/>
            </a:pPr>
            <a:r>
              <a:rPr lang="en-US" dirty="0" smtClean="0"/>
              <a:t>Long term trends in Australia and developed countries –the growth of precarious work, </a:t>
            </a:r>
            <a:r>
              <a:rPr lang="en-US" dirty="0" smtClean="0"/>
              <a:t>feminization </a:t>
            </a:r>
            <a:r>
              <a:rPr lang="en-US" dirty="0" smtClean="0"/>
              <a:t>and ageing of the </a:t>
            </a:r>
            <a:r>
              <a:rPr lang="en-US" dirty="0" smtClean="0"/>
              <a:t>workforce</a:t>
            </a:r>
          </a:p>
          <a:p>
            <a:pPr>
              <a:buNone/>
            </a:pPr>
            <a:endParaRPr lang="en-US" dirty="0" smtClean="0"/>
          </a:p>
          <a:p>
            <a:pPr>
              <a:buNone/>
            </a:pPr>
            <a:r>
              <a:rPr lang="en-US" dirty="0" smtClean="0"/>
              <a:t>Research questions focus on intersection of these developments and emerging social risks</a:t>
            </a:r>
            <a:endParaRPr lang="en-US" dirty="0" smtClean="0"/>
          </a:p>
          <a:p>
            <a:pPr>
              <a:buNone/>
            </a:pPr>
            <a:endParaRPr 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smtClean="0"/>
              <a:t>Growth in precarious work</a:t>
            </a:r>
            <a:endParaRPr lang="en-US" sz="3600" b="1" dirty="0"/>
          </a:p>
        </p:txBody>
      </p:sp>
      <p:sp>
        <p:nvSpPr>
          <p:cNvPr id="3" name="Content Placeholder 2"/>
          <p:cNvSpPr>
            <a:spLocks noGrp="1"/>
          </p:cNvSpPr>
          <p:nvPr>
            <p:ph idx="1"/>
          </p:nvPr>
        </p:nvSpPr>
        <p:spPr>
          <a:xfrm>
            <a:off x="1000100" y="1857364"/>
            <a:ext cx="7839100" cy="4379948"/>
          </a:xfrm>
        </p:spPr>
        <p:txBody>
          <a:bodyPr/>
          <a:lstStyle/>
          <a:p>
            <a:pPr>
              <a:buFontTx/>
              <a:buChar char="-"/>
            </a:pPr>
            <a:endParaRPr lang="en-US" dirty="0" smtClean="0"/>
          </a:p>
          <a:p>
            <a:pPr>
              <a:buFontTx/>
              <a:buChar char="-"/>
            </a:pPr>
            <a:r>
              <a:rPr lang="en-US" dirty="0" smtClean="0"/>
              <a:t>Increase </a:t>
            </a:r>
            <a:r>
              <a:rPr lang="en-US" dirty="0" smtClean="0"/>
              <a:t>in precarious forms of work due to competition policy, </a:t>
            </a:r>
            <a:r>
              <a:rPr lang="en-US" dirty="0" err="1" smtClean="0"/>
              <a:t>labour</a:t>
            </a:r>
            <a:r>
              <a:rPr lang="en-US" dirty="0" smtClean="0"/>
              <a:t> market deregulation, </a:t>
            </a:r>
            <a:r>
              <a:rPr lang="en-US" dirty="0" err="1" smtClean="0"/>
              <a:t>globalisation</a:t>
            </a:r>
            <a:r>
              <a:rPr lang="en-US" dirty="0" smtClean="0"/>
              <a:t>.</a:t>
            </a:r>
          </a:p>
          <a:p>
            <a:pPr>
              <a:buFontTx/>
              <a:buChar char="-"/>
            </a:pPr>
            <a:endParaRPr lang="en-US" dirty="0" smtClean="0"/>
          </a:p>
          <a:p>
            <a:pPr>
              <a:buNone/>
            </a:pPr>
            <a:endParaRPr lang="en-US" dirty="0" smtClean="0"/>
          </a:p>
          <a:p>
            <a:pPr>
              <a:buNone/>
            </a:pPr>
            <a:r>
              <a:rPr lang="en-US" dirty="0" smtClean="0"/>
              <a:t>	</a:t>
            </a:r>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6800" y="692696"/>
            <a:ext cx="7772400" cy="5403304"/>
          </a:xfrm>
        </p:spPr>
        <p:txBody>
          <a:bodyPr/>
          <a:lstStyle/>
          <a:p>
            <a:pPr>
              <a:buNone/>
            </a:pPr>
            <a:r>
              <a:rPr lang="en-US" dirty="0" smtClean="0"/>
              <a:t>Precarious </a:t>
            </a:r>
            <a:r>
              <a:rPr lang="en-US" dirty="0" smtClean="0"/>
              <a:t>work:</a:t>
            </a:r>
          </a:p>
          <a:p>
            <a:pPr>
              <a:buNone/>
            </a:pPr>
            <a:endParaRPr lang="en-US" dirty="0" smtClean="0"/>
          </a:p>
          <a:p>
            <a:pPr lvl="0"/>
            <a:r>
              <a:rPr lang="en-US" dirty="0" smtClean="0"/>
              <a:t>High level of uncertainty over the continuity of employment including work routines;</a:t>
            </a:r>
          </a:p>
          <a:p>
            <a:pPr lvl="0">
              <a:buNone/>
            </a:pPr>
            <a:endParaRPr lang="en-US" dirty="0" smtClean="0"/>
          </a:p>
          <a:p>
            <a:pPr lvl="0"/>
            <a:r>
              <a:rPr lang="en-US" dirty="0" smtClean="0"/>
              <a:t>Low level of workers’ individual and collective control over work and exclusion from collective </a:t>
            </a:r>
            <a:r>
              <a:rPr lang="en-US" dirty="0" err="1" smtClean="0"/>
              <a:t>organisations</a:t>
            </a:r>
            <a:r>
              <a:rPr lang="en-US" dirty="0" smtClean="0"/>
              <a:t> of work regulation, such as unions;</a:t>
            </a:r>
          </a:p>
          <a:p>
            <a:pPr lvl="0"/>
            <a:endParaRPr lang="en-US"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066800" y="1988840"/>
            <a:ext cx="7772400" cy="4107160"/>
          </a:xfrm>
        </p:spPr>
        <p:txBody>
          <a:bodyPr/>
          <a:lstStyle/>
          <a:p>
            <a:pPr lvl="0"/>
            <a:r>
              <a:rPr lang="en-US" dirty="0" smtClean="0"/>
              <a:t>Low pay and little prospect of career or salary progression;</a:t>
            </a:r>
          </a:p>
          <a:p>
            <a:pPr lvl="0"/>
            <a:endParaRPr lang="en-US" dirty="0" smtClean="0"/>
          </a:p>
          <a:p>
            <a:r>
              <a:rPr lang="en-US" dirty="0" smtClean="0"/>
              <a:t>Lack of legal, collective or customary protection against unfair dismissal, discrimination and unacceptable working practices (definition derived </a:t>
            </a:r>
            <a:r>
              <a:rPr lang="en-US" dirty="0" smtClean="0"/>
              <a:t>from </a:t>
            </a:r>
            <a:r>
              <a:rPr lang="en-US" dirty="0" smtClean="0"/>
              <a:t>Rodgers, 1989)</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7624" y="476672"/>
            <a:ext cx="7772400" cy="1066800"/>
          </a:xfrm>
        </p:spPr>
        <p:txBody>
          <a:bodyPr/>
          <a:lstStyle/>
          <a:p>
            <a:endParaRPr lang="en-AU"/>
          </a:p>
        </p:txBody>
      </p:sp>
      <p:sp>
        <p:nvSpPr>
          <p:cNvPr id="3" name="Content Placeholder 2"/>
          <p:cNvSpPr>
            <a:spLocks noGrp="1"/>
          </p:cNvSpPr>
          <p:nvPr>
            <p:ph idx="1"/>
          </p:nvPr>
        </p:nvSpPr>
        <p:spPr>
          <a:xfrm>
            <a:off x="1066800" y="1268760"/>
            <a:ext cx="7825680" cy="5328592"/>
          </a:xfrm>
        </p:spPr>
        <p:txBody>
          <a:bodyPr/>
          <a:lstStyle/>
          <a:p>
            <a:pPr>
              <a:buNone/>
            </a:pPr>
            <a:endParaRPr lang="en-AU" dirty="0" smtClean="0"/>
          </a:p>
          <a:p>
            <a:r>
              <a:rPr lang="en-AU" dirty="0" smtClean="0"/>
              <a:t>In Australia, precarious work most often measured by levels of casual work – defined by the ABS as without paid leave </a:t>
            </a:r>
            <a:r>
              <a:rPr lang="en-AU" dirty="0" smtClean="0"/>
              <a:t>entitlements; </a:t>
            </a:r>
            <a:endParaRPr lang="en-AU" dirty="0" smtClean="0"/>
          </a:p>
          <a:p>
            <a:endParaRPr lang="en-AU" dirty="0" smtClean="0"/>
          </a:p>
          <a:p>
            <a:r>
              <a:rPr lang="en-US" dirty="0" smtClean="0"/>
              <a:t>a casual job is essentially a job paid on an hourly basis enabling termination without notice (Job Watch, 2010).</a:t>
            </a:r>
            <a:endParaRPr lang="en-AU"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p:txBody>
          <a:bodyPr/>
          <a:lstStyle/>
          <a:p>
            <a:r>
              <a:rPr lang="en-AU" dirty="0" smtClean="0"/>
              <a:t>Around 25 per cent of all jobs in Australia are casual (16 per cent in 1984) </a:t>
            </a:r>
          </a:p>
          <a:p>
            <a:endParaRPr lang="en-AU" dirty="0" smtClean="0"/>
          </a:p>
          <a:p>
            <a:r>
              <a:rPr lang="en-AU" dirty="0" smtClean="0"/>
              <a:t>58 per cent of part-time jobs are casual </a:t>
            </a:r>
          </a:p>
          <a:p>
            <a:pPr>
              <a:buNone/>
            </a:pPr>
            <a:r>
              <a:rPr lang="en-US" dirty="0" smtClean="0"/>
              <a:t>   (Preston </a:t>
            </a:r>
            <a:r>
              <a:rPr lang="en-US" dirty="0" smtClean="0"/>
              <a:t>and </a:t>
            </a:r>
            <a:r>
              <a:rPr lang="en-US" dirty="0" smtClean="0"/>
              <a:t>Barns, 2009</a:t>
            </a:r>
            <a:r>
              <a:rPr lang="en-US" dirty="0" smtClean="0"/>
              <a:t>, p. 11)</a:t>
            </a:r>
            <a:endParaRPr lang="en-AU" dirty="0" smtClean="0"/>
          </a:p>
          <a:p>
            <a:pPr>
              <a:buNone/>
            </a:pPr>
            <a:endParaRPr lang="en-AU" dirty="0" smtClean="0"/>
          </a:p>
          <a:p>
            <a:pPr>
              <a:buNone/>
            </a:pPr>
            <a:endParaRPr lang="en-AU" dirty="0" smtClean="0"/>
          </a:p>
          <a:p>
            <a:pPr>
              <a:buNone/>
            </a:pPr>
            <a:endParaRPr lang="en-AU"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692696"/>
            <a:ext cx="7772400" cy="1152128"/>
          </a:xfrm>
        </p:spPr>
        <p:txBody>
          <a:bodyPr/>
          <a:lstStyle/>
          <a:p>
            <a:r>
              <a:rPr lang="en-US" dirty="0" err="1" smtClean="0"/>
              <a:t>Feminisation</a:t>
            </a:r>
            <a:r>
              <a:rPr lang="en-US" dirty="0" smtClean="0"/>
              <a:t> of </a:t>
            </a:r>
            <a:r>
              <a:rPr lang="en-US" dirty="0" smtClean="0"/>
              <a:t>employment</a:t>
            </a:r>
            <a:endParaRPr lang="en-US" dirty="0"/>
          </a:p>
        </p:txBody>
      </p:sp>
      <p:sp>
        <p:nvSpPr>
          <p:cNvPr id="3" name="Content Placeholder 2"/>
          <p:cNvSpPr>
            <a:spLocks noGrp="1"/>
          </p:cNvSpPr>
          <p:nvPr>
            <p:ph idx="1"/>
          </p:nvPr>
        </p:nvSpPr>
        <p:spPr>
          <a:xfrm>
            <a:off x="1066800" y="1556792"/>
            <a:ext cx="7772400" cy="4539208"/>
          </a:xfrm>
        </p:spPr>
        <p:txBody>
          <a:bodyPr/>
          <a:lstStyle/>
          <a:p>
            <a:r>
              <a:rPr lang="en-US" dirty="0" smtClean="0"/>
              <a:t>Growth in ‘</a:t>
            </a:r>
            <a:r>
              <a:rPr lang="en-US" dirty="0" err="1" smtClean="0"/>
              <a:t>feminised</a:t>
            </a:r>
            <a:r>
              <a:rPr lang="en-US" dirty="0" smtClean="0"/>
              <a:t>’ occupational sectors and increase in women’s </a:t>
            </a:r>
            <a:r>
              <a:rPr lang="en-US" dirty="0" err="1" smtClean="0"/>
              <a:t>labour</a:t>
            </a:r>
            <a:r>
              <a:rPr lang="en-US" dirty="0" smtClean="0"/>
              <a:t> force participation (male employment decreasing</a:t>
            </a:r>
            <a:r>
              <a:rPr lang="en-US" dirty="0" smtClean="0"/>
              <a:t>) </a:t>
            </a:r>
            <a:r>
              <a:rPr lang="en-US" dirty="0" smtClean="0"/>
              <a:t>(England, 2006, p. 246; Jacobsen, 2007, pp. 108-116). </a:t>
            </a:r>
            <a:endParaRPr lang="en-US" dirty="0" smtClean="0"/>
          </a:p>
          <a:p>
            <a:endParaRPr lang="en-US" dirty="0" smtClean="0"/>
          </a:p>
          <a:p>
            <a:r>
              <a:rPr lang="en-US" dirty="0" smtClean="0"/>
              <a:t> related to growth in service sector industries and occupations with high concentrations of women – but often </a:t>
            </a:r>
            <a:r>
              <a:rPr lang="en-US" b="1" dirty="0" smtClean="0"/>
              <a:t>precarious work – </a:t>
            </a:r>
            <a:r>
              <a:rPr lang="en-US" dirty="0" smtClean="0"/>
              <a:t>i.e. part-time, casual</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620688"/>
            <a:ext cx="7772400" cy="1152128"/>
          </a:xfrm>
        </p:spPr>
        <p:txBody>
          <a:bodyPr/>
          <a:lstStyle/>
          <a:p>
            <a:r>
              <a:rPr lang="en-US" dirty="0" smtClean="0"/>
              <a:t>Ageing workforce</a:t>
            </a:r>
            <a:endParaRPr lang="en-US" dirty="0"/>
          </a:p>
        </p:txBody>
      </p:sp>
      <p:sp>
        <p:nvSpPr>
          <p:cNvPr id="3" name="Content Placeholder 2"/>
          <p:cNvSpPr>
            <a:spLocks noGrp="1"/>
          </p:cNvSpPr>
          <p:nvPr>
            <p:ph idx="1"/>
          </p:nvPr>
        </p:nvSpPr>
        <p:spPr>
          <a:xfrm>
            <a:off x="1066800" y="1628800"/>
            <a:ext cx="7772400" cy="4467200"/>
          </a:xfrm>
        </p:spPr>
        <p:txBody>
          <a:bodyPr/>
          <a:lstStyle/>
          <a:p>
            <a:r>
              <a:rPr lang="en-US" dirty="0" smtClean="0"/>
              <a:t>Related to population ageing – demographic changes</a:t>
            </a:r>
          </a:p>
          <a:p>
            <a:endParaRPr lang="en-US" dirty="0" smtClean="0"/>
          </a:p>
          <a:p>
            <a:r>
              <a:rPr lang="en-US" dirty="0" smtClean="0"/>
              <a:t>Median age of workers increasing as proportion of workers over 45 increases </a:t>
            </a:r>
          </a:p>
          <a:p>
            <a:endParaRPr lang="en-US" dirty="0" smtClean="0"/>
          </a:p>
          <a:p>
            <a:r>
              <a:rPr lang="en-US" dirty="0" smtClean="0"/>
              <a:t>policy pressures to keep people working longer -  </a:t>
            </a:r>
            <a:r>
              <a:rPr lang="en-US" dirty="0" smtClean="0"/>
              <a:t>eligibility for age pension to increase </a:t>
            </a:r>
            <a:r>
              <a:rPr lang="en-US" dirty="0" smtClean="0"/>
              <a:t>to 67 (to be phased in over next 12 years)</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Group selected for study</a:t>
            </a:r>
            <a:endParaRPr lang="en-AU" dirty="0"/>
          </a:p>
        </p:txBody>
      </p:sp>
      <p:sp>
        <p:nvSpPr>
          <p:cNvPr id="3" name="Content Placeholder 2"/>
          <p:cNvSpPr>
            <a:spLocks noGrp="1"/>
          </p:cNvSpPr>
          <p:nvPr>
            <p:ph idx="1"/>
          </p:nvPr>
        </p:nvSpPr>
        <p:spPr/>
        <p:txBody>
          <a:bodyPr/>
          <a:lstStyle/>
          <a:p>
            <a:endParaRPr lang="en-AU" dirty="0" smtClean="0"/>
          </a:p>
          <a:p>
            <a:r>
              <a:rPr lang="en-AU" dirty="0" smtClean="0"/>
              <a:t>Women in midlife – mid40s to mid50s in precarious jobs </a:t>
            </a:r>
          </a:p>
          <a:p>
            <a:endParaRPr lang="en-AU"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914400"/>
            <a:ext cx="7795592" cy="282352"/>
          </a:xfrm>
        </p:spPr>
        <p:txBody>
          <a:bodyPr/>
          <a:lstStyle/>
          <a:p>
            <a:endParaRPr lang="en-AU" dirty="0"/>
          </a:p>
        </p:txBody>
      </p:sp>
      <p:sp>
        <p:nvSpPr>
          <p:cNvPr id="3" name="Content Placeholder 2"/>
          <p:cNvSpPr>
            <a:spLocks noGrp="1"/>
          </p:cNvSpPr>
          <p:nvPr>
            <p:ph idx="1"/>
          </p:nvPr>
        </p:nvSpPr>
        <p:spPr>
          <a:xfrm>
            <a:off x="1066800" y="1340768"/>
            <a:ext cx="7772400" cy="4755232"/>
          </a:xfrm>
        </p:spPr>
        <p:txBody>
          <a:bodyPr/>
          <a:lstStyle/>
          <a:p>
            <a:r>
              <a:rPr lang="en-AU" dirty="0" smtClean="0"/>
              <a:t>55 per cent of employed women 45-54 in full time work (32 or more hours per week). </a:t>
            </a:r>
          </a:p>
          <a:p>
            <a:endParaRPr lang="en-AU" dirty="0" smtClean="0"/>
          </a:p>
          <a:p>
            <a:r>
              <a:rPr lang="en-AU" dirty="0" smtClean="0"/>
              <a:t>45 per cent in part time work </a:t>
            </a:r>
            <a:r>
              <a:rPr lang="en-AU" dirty="0" smtClean="0"/>
              <a:t>(</a:t>
            </a:r>
            <a:r>
              <a:rPr lang="en-AU" dirty="0" smtClean="0"/>
              <a:t>less than 32 hours per week).</a:t>
            </a:r>
          </a:p>
          <a:p>
            <a:endParaRPr lang="en-AU" dirty="0" smtClean="0"/>
          </a:p>
          <a:p>
            <a:r>
              <a:rPr lang="en-AU" dirty="0" smtClean="0"/>
              <a:t>For employed males 45-54: 88 per cent in full time, </a:t>
            </a:r>
            <a:r>
              <a:rPr lang="en-AU" dirty="0" smtClean="0"/>
              <a:t>12 pe</a:t>
            </a:r>
            <a:r>
              <a:rPr lang="en-AU" dirty="0" smtClean="0"/>
              <a:t>r cent</a:t>
            </a:r>
            <a:r>
              <a:rPr lang="en-AU" dirty="0" smtClean="0"/>
              <a:t> </a:t>
            </a:r>
            <a:r>
              <a:rPr lang="en-AU" dirty="0" smtClean="0"/>
              <a:t>in part time work. </a:t>
            </a:r>
            <a:r>
              <a:rPr lang="en-AU" dirty="0" smtClean="0"/>
              <a:t>Source </a:t>
            </a:r>
            <a:r>
              <a:rPr lang="en-AU" dirty="0" smtClean="0"/>
              <a:t>– Census, 2006</a:t>
            </a:r>
          </a:p>
          <a:p>
            <a:endParaRPr lang="en-AU" dirty="0" smtClean="0"/>
          </a:p>
          <a:p>
            <a:endParaRPr lang="en-AU"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p:txBody>
          <a:bodyPr/>
          <a:lstStyle/>
          <a:p>
            <a:r>
              <a:rPr lang="en-AU" dirty="0" smtClean="0"/>
              <a:t>Yes casual work concentrated among   young people but also a major form of employment for women</a:t>
            </a:r>
            <a:endParaRPr lang="en-AU"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476672"/>
            <a:ext cx="7772400" cy="1080120"/>
          </a:xfrm>
        </p:spPr>
        <p:txBody>
          <a:bodyPr/>
          <a:lstStyle/>
          <a:p>
            <a:r>
              <a:rPr lang="en-US" dirty="0" smtClean="0"/>
              <a:t/>
            </a:r>
            <a:br>
              <a:rPr lang="en-US" dirty="0" smtClean="0"/>
            </a:br>
            <a:r>
              <a:rPr lang="en-US" dirty="0" smtClean="0"/>
              <a:t>Research study</a:t>
            </a:r>
            <a:br>
              <a:rPr lang="en-US" dirty="0" smtClean="0"/>
            </a:br>
            <a:endParaRPr lang="en-US" dirty="0"/>
          </a:p>
        </p:txBody>
      </p:sp>
      <p:sp>
        <p:nvSpPr>
          <p:cNvPr id="3" name="Content Placeholder 2"/>
          <p:cNvSpPr>
            <a:spLocks noGrp="1"/>
          </p:cNvSpPr>
          <p:nvPr>
            <p:ph idx="1"/>
          </p:nvPr>
        </p:nvSpPr>
        <p:spPr>
          <a:xfrm>
            <a:off x="1043608" y="1340768"/>
            <a:ext cx="7772400" cy="4672394"/>
          </a:xfrm>
        </p:spPr>
        <p:txBody>
          <a:bodyPr/>
          <a:lstStyle/>
          <a:p>
            <a:endParaRPr lang="en-US" dirty="0" smtClean="0"/>
          </a:p>
          <a:p>
            <a:r>
              <a:rPr lang="en-US" dirty="0" smtClean="0"/>
              <a:t>a </a:t>
            </a:r>
            <a:r>
              <a:rPr lang="en-US" dirty="0" smtClean="0"/>
              <a:t>qualitative research </a:t>
            </a:r>
            <a:r>
              <a:rPr lang="en-US" dirty="0" smtClean="0"/>
              <a:t>study in the critical research tradition </a:t>
            </a:r>
            <a:r>
              <a:rPr lang="en-US" dirty="0" smtClean="0"/>
              <a:t>of </a:t>
            </a:r>
            <a:r>
              <a:rPr lang="en-US" dirty="0" smtClean="0"/>
              <a:t>thirty-eight Australian </a:t>
            </a:r>
            <a:r>
              <a:rPr lang="en-US" dirty="0" smtClean="0"/>
              <a:t>women aged mid 40s to mid 50s </a:t>
            </a:r>
          </a:p>
          <a:p>
            <a:endParaRPr lang="en-US" sz="1400" dirty="0" smtClean="0"/>
          </a:p>
          <a:p>
            <a:r>
              <a:rPr lang="en-US" dirty="0" smtClean="0"/>
              <a:t>32 </a:t>
            </a:r>
            <a:r>
              <a:rPr lang="en-US" dirty="0" smtClean="0"/>
              <a:t>extended, in-depth </a:t>
            </a:r>
            <a:r>
              <a:rPr lang="en-US" dirty="0" smtClean="0"/>
              <a:t>interviews and 1 focus groups</a:t>
            </a:r>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Characteristics of participants</a:t>
            </a:r>
            <a:endParaRPr lang="en-US" dirty="0"/>
          </a:p>
        </p:txBody>
      </p:sp>
      <p:sp>
        <p:nvSpPr>
          <p:cNvPr id="3" name="Content Placeholder 2"/>
          <p:cNvSpPr>
            <a:spLocks noGrp="1"/>
          </p:cNvSpPr>
          <p:nvPr>
            <p:ph idx="1"/>
          </p:nvPr>
        </p:nvSpPr>
        <p:spPr>
          <a:xfrm>
            <a:off x="1066800" y="1785926"/>
            <a:ext cx="7772400" cy="4310074"/>
          </a:xfrm>
        </p:spPr>
        <p:txBody>
          <a:bodyPr/>
          <a:lstStyle/>
          <a:p>
            <a:endParaRPr lang="en-US" dirty="0" smtClean="0"/>
          </a:p>
          <a:p>
            <a:r>
              <a:rPr lang="en-US" dirty="0" smtClean="0"/>
              <a:t>working in ‘</a:t>
            </a:r>
            <a:r>
              <a:rPr lang="en-US" dirty="0" err="1" smtClean="0"/>
              <a:t>feminised</a:t>
            </a:r>
            <a:r>
              <a:rPr lang="en-US" dirty="0" smtClean="0"/>
              <a:t>’ occupational and industry sectors with high concentrations of part-time and casual work </a:t>
            </a:r>
            <a:r>
              <a:rPr lang="en-US" dirty="0" smtClean="0"/>
              <a:t> </a:t>
            </a:r>
            <a:r>
              <a:rPr lang="en-US" dirty="0" smtClean="0"/>
              <a:t>-</a:t>
            </a:r>
            <a:r>
              <a:rPr lang="en-US" dirty="0" smtClean="0"/>
              <a:t> </a:t>
            </a:r>
            <a:r>
              <a:rPr lang="en-US" dirty="0" smtClean="0"/>
              <a:t>call </a:t>
            </a:r>
            <a:r>
              <a:rPr lang="en-US" dirty="0" err="1" smtClean="0"/>
              <a:t>centres</a:t>
            </a:r>
            <a:r>
              <a:rPr lang="en-US" dirty="0" smtClean="0"/>
              <a:t>, retail, admin, </a:t>
            </a:r>
            <a:r>
              <a:rPr lang="en-US" dirty="0" smtClean="0"/>
              <a:t>cleaning, education, community services </a:t>
            </a:r>
            <a:endParaRPr lang="en-US" dirty="0" smtClean="0"/>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p:txBody>
          <a:bodyPr/>
          <a:lstStyle/>
          <a:p>
            <a:r>
              <a:rPr lang="en-US" dirty="0" smtClean="0"/>
              <a:t>high level of education (half with bachelor degree or higher), the rest with vocational qualifications –  a little higher than average than for cohort as a whole</a:t>
            </a:r>
          </a:p>
          <a:p>
            <a:pPr>
              <a:buNone/>
            </a:pPr>
            <a:endParaRPr lang="en-AU" dirty="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6800" y="785794"/>
            <a:ext cx="7772400" cy="5310206"/>
          </a:xfrm>
        </p:spPr>
        <p:txBody>
          <a:bodyPr/>
          <a:lstStyle/>
          <a:p>
            <a:r>
              <a:rPr lang="en-US" dirty="0" smtClean="0"/>
              <a:t>Single and married women represented both with and without dependent children</a:t>
            </a:r>
          </a:p>
          <a:p>
            <a:endParaRPr lang="en-US" dirty="0" smtClean="0"/>
          </a:p>
          <a:p>
            <a:r>
              <a:rPr lang="en-US" dirty="0" smtClean="0"/>
              <a:t>One third of sample consisted of single parents</a:t>
            </a:r>
          </a:p>
          <a:p>
            <a:endParaRPr lang="en-US" dirty="0" smtClean="0"/>
          </a:p>
          <a:p>
            <a:r>
              <a:rPr lang="en-US" dirty="0" smtClean="0"/>
              <a:t>Around half in the social welfare system and subject to welfare-to-work requirements</a:t>
            </a:r>
          </a:p>
          <a:p>
            <a:pPr>
              <a:buNone/>
            </a:pPr>
            <a:endParaRPr lang="en-US" dirty="0"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Socio-economic status</a:t>
            </a:r>
            <a:endParaRPr lang="en-US" sz="4000" dirty="0"/>
          </a:p>
        </p:txBody>
      </p:sp>
      <p:sp>
        <p:nvSpPr>
          <p:cNvPr id="3" name="Content Placeholder 2"/>
          <p:cNvSpPr>
            <a:spLocks noGrp="1"/>
          </p:cNvSpPr>
          <p:nvPr>
            <p:ph idx="1"/>
          </p:nvPr>
        </p:nvSpPr>
        <p:spPr>
          <a:xfrm>
            <a:off x="1043608" y="2060848"/>
            <a:ext cx="7795592" cy="4035152"/>
          </a:xfrm>
        </p:spPr>
        <p:txBody>
          <a:bodyPr/>
          <a:lstStyle/>
          <a:p>
            <a:r>
              <a:rPr lang="en-US" dirty="0" smtClean="0"/>
              <a:t>Most, but not all, living </a:t>
            </a:r>
            <a:r>
              <a:rPr lang="en-US" dirty="0" smtClean="0"/>
              <a:t>on a low, variable income, ‘near poverty’, but no capacity for savings, little or no superannuation accumulation and for some a high degree of vulnerability in the event of an emergency</a:t>
            </a:r>
          </a:p>
          <a:p>
            <a:endParaRPr lang="en-US" dirty="0" smtClean="0"/>
          </a:p>
          <a:p>
            <a:r>
              <a:rPr lang="en-US" dirty="0" smtClean="0"/>
              <a:t>A reasonable level of housing security in the sample (probably due to age)</a:t>
            </a:r>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a:t>
            </a:r>
            <a:r>
              <a:rPr lang="en-US" dirty="0" smtClean="0"/>
              <a:t>y findings</a:t>
            </a:r>
            <a:endParaRPr lang="en-US" dirty="0"/>
          </a:p>
        </p:txBody>
      </p:sp>
      <p:sp>
        <p:nvSpPr>
          <p:cNvPr id="3" name="Content Placeholder 2"/>
          <p:cNvSpPr>
            <a:spLocks noGrp="1"/>
          </p:cNvSpPr>
          <p:nvPr>
            <p:ph idx="1"/>
          </p:nvPr>
        </p:nvSpPr>
        <p:spPr>
          <a:xfrm>
            <a:off x="1071538" y="2071678"/>
            <a:ext cx="7772400" cy="4167198"/>
          </a:xfrm>
        </p:spPr>
        <p:txBody>
          <a:bodyPr/>
          <a:lstStyle/>
          <a:p>
            <a:pPr>
              <a:buNone/>
            </a:pPr>
            <a:endParaRPr lang="en-US" sz="2400" dirty="0" smtClean="0"/>
          </a:p>
          <a:p>
            <a:pPr algn="ctr">
              <a:buNone/>
            </a:pPr>
            <a:r>
              <a:rPr lang="en-US" sz="4800" dirty="0" smtClean="0"/>
              <a:t>Pathways </a:t>
            </a:r>
          </a:p>
          <a:p>
            <a:pPr algn="ctr">
              <a:buNone/>
            </a:pPr>
            <a:r>
              <a:rPr lang="en-US" sz="4800" dirty="0" smtClean="0"/>
              <a:t>into precarious work </a:t>
            </a:r>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Downward occupational mobility</a:t>
            </a:r>
            <a:endParaRPr lang="en-US" dirty="0"/>
          </a:p>
        </p:txBody>
      </p:sp>
      <p:sp>
        <p:nvSpPr>
          <p:cNvPr id="3" name="Content Placeholder 2"/>
          <p:cNvSpPr>
            <a:spLocks noGrp="1"/>
          </p:cNvSpPr>
          <p:nvPr>
            <p:ph idx="1"/>
          </p:nvPr>
        </p:nvSpPr>
        <p:spPr/>
        <p:txBody>
          <a:bodyPr/>
          <a:lstStyle/>
          <a:p>
            <a:r>
              <a:rPr lang="en-US" dirty="0" smtClean="0"/>
              <a:t>Most women had experienced a loss of occupational status from an earlier period of secure jobs after losing or leaving a job over the age of 40 </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6800" y="857232"/>
            <a:ext cx="7772400" cy="5238768"/>
          </a:xfrm>
        </p:spPr>
        <p:txBody>
          <a:bodyPr/>
          <a:lstStyle/>
          <a:p>
            <a:pPr>
              <a:buNone/>
            </a:pPr>
            <a:r>
              <a:rPr lang="en-US" dirty="0" smtClean="0"/>
              <a:t>Losing a job or leaving a job associated most commonly with:</a:t>
            </a:r>
          </a:p>
          <a:p>
            <a:endParaRPr lang="en-US" dirty="0" smtClean="0"/>
          </a:p>
          <a:p>
            <a:r>
              <a:rPr lang="en-US" dirty="0" smtClean="0"/>
              <a:t>increasingly difficult work regimes, end of a contract, or </a:t>
            </a:r>
            <a:r>
              <a:rPr lang="en-US" dirty="0" err="1" smtClean="0"/>
              <a:t>organisational</a:t>
            </a:r>
            <a:r>
              <a:rPr lang="en-US" dirty="0" smtClean="0"/>
              <a:t> restructuring</a:t>
            </a:r>
          </a:p>
          <a:p>
            <a:endParaRPr lang="en-US" dirty="0" smtClean="0"/>
          </a:p>
          <a:p>
            <a:r>
              <a:rPr lang="en-US" dirty="0" smtClean="0"/>
              <a:t>having children</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6800" y="908720"/>
            <a:ext cx="7772400" cy="5187280"/>
          </a:xfrm>
        </p:spPr>
        <p:txBody>
          <a:bodyPr/>
          <a:lstStyle/>
          <a:p>
            <a:pPr>
              <a:buNone/>
            </a:pPr>
            <a:r>
              <a:rPr lang="en-US" dirty="0" smtClean="0"/>
              <a:t>When re-entering the workforce:</a:t>
            </a:r>
          </a:p>
          <a:p>
            <a:endParaRPr lang="en-US" dirty="0" smtClean="0"/>
          </a:p>
          <a:p>
            <a:r>
              <a:rPr lang="en-US" dirty="0" smtClean="0"/>
              <a:t>Unable to find commensurate work or unable to take commensurate work due to caring responsibilities</a:t>
            </a:r>
          </a:p>
          <a:p>
            <a:endParaRPr lang="en-US" dirty="0" smtClean="0"/>
          </a:p>
          <a:p>
            <a:r>
              <a:rPr lang="en-US" dirty="0" smtClean="0"/>
              <a:t>Moving into precarious jobs due to lack of choice</a:t>
            </a:r>
          </a:p>
          <a:p>
            <a:endParaRPr lang="en-US" dirty="0" smtClean="0"/>
          </a:p>
          <a:p>
            <a:r>
              <a:rPr lang="en-US" dirty="0" smtClean="0"/>
              <a:t>Age discrimination reported as a factor by some</a:t>
            </a:r>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6800" y="1214422"/>
            <a:ext cx="7772400" cy="4881578"/>
          </a:xfrm>
        </p:spPr>
        <p:txBody>
          <a:bodyPr/>
          <a:lstStyle/>
          <a:p>
            <a:r>
              <a:rPr lang="en-US" dirty="0" smtClean="0"/>
              <a:t>Education and experience was a diminishing source of protection for the women in the study as they aged </a:t>
            </a:r>
          </a:p>
          <a:p>
            <a:endParaRPr lang="en-US" dirty="0" smtClean="0"/>
          </a:p>
          <a:p>
            <a:r>
              <a:rPr lang="en-US" dirty="0" smtClean="0"/>
              <a:t>Examples: </a:t>
            </a:r>
          </a:p>
          <a:p>
            <a:pPr>
              <a:buNone/>
            </a:pPr>
            <a:endParaRPr lang="en-US" dirty="0" smtClean="0"/>
          </a:p>
          <a:p>
            <a:pPr>
              <a:buNone/>
            </a:pPr>
            <a:r>
              <a:rPr lang="en-US" dirty="0" smtClean="0"/>
              <a:t>Margot, 55, single, with economics degrees and a lot of project management experience: last substantive job working on a production line in a factory</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6800" y="1357298"/>
            <a:ext cx="7772400" cy="4738702"/>
          </a:xfrm>
        </p:spPr>
        <p:txBody>
          <a:bodyPr/>
          <a:lstStyle/>
          <a:p>
            <a:r>
              <a:rPr lang="en-US" dirty="0" smtClean="0"/>
              <a:t>Maureen, 51, single parent, a former bank manager, reports that she cannot find even lower level jobs now and has been working on a casual basis for a community </a:t>
            </a:r>
            <a:r>
              <a:rPr lang="en-US" dirty="0" err="1" smtClean="0"/>
              <a:t>organisation</a:t>
            </a:r>
            <a:r>
              <a:rPr lang="en-US" dirty="0" smtClean="0"/>
              <a:t> driving a bus for the past 9 years.   </a:t>
            </a:r>
          </a:p>
          <a:p>
            <a:endParaRPr lang="en-US" dirty="0" smtClean="0"/>
          </a:p>
          <a:p>
            <a:r>
              <a:rPr lang="en-US" dirty="0" smtClean="0"/>
              <a:t>In a very precarious situation financially – may have to sell her house.</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6800" y="1142984"/>
            <a:ext cx="7862918" cy="4953016"/>
          </a:xfrm>
        </p:spPr>
        <p:txBody>
          <a:bodyPr/>
          <a:lstStyle/>
          <a:p>
            <a:r>
              <a:rPr lang="en-US" dirty="0" smtClean="0"/>
              <a:t>Sharon, 52, married, science degree, works in casual administration at a university cannot get permanent work despite eight years at the university</a:t>
            </a:r>
          </a:p>
          <a:p>
            <a:endParaRPr lang="en-US" dirty="0" smtClean="0"/>
          </a:p>
          <a:p>
            <a:r>
              <a:rPr lang="en-US" dirty="0" smtClean="0"/>
              <a:t>These examples are important in showing the erosion of the value of education. A number of women spoke of not mentioning education and former experience in applying for jobs.</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6800" y="1000108"/>
            <a:ext cx="7772400" cy="5095892"/>
          </a:xfrm>
        </p:spPr>
        <p:txBody>
          <a:bodyPr/>
          <a:lstStyle/>
          <a:p>
            <a:pPr>
              <a:buNone/>
            </a:pPr>
            <a:r>
              <a:rPr lang="en-US" b="1" dirty="0" smtClean="0"/>
              <a:t>Single parents </a:t>
            </a:r>
            <a:r>
              <a:rPr lang="en-US" b="1" dirty="0" smtClean="0"/>
              <a:t>were a </a:t>
            </a:r>
            <a:r>
              <a:rPr lang="en-US" b="1" dirty="0" smtClean="0"/>
              <a:t>very disadvantaged group experiencing downward occupational mobility</a:t>
            </a:r>
          </a:p>
          <a:p>
            <a:pPr>
              <a:buNone/>
            </a:pPr>
            <a:endParaRPr lang="en-US" b="1" dirty="0" smtClean="0"/>
          </a:p>
          <a:p>
            <a:r>
              <a:rPr lang="en-US" dirty="0" smtClean="0"/>
              <a:t>main consideration to find work to fit in with children’s needs including older children (over 16) needing supervision</a:t>
            </a:r>
          </a:p>
          <a:p>
            <a:endParaRPr lang="en-US" dirty="0" smtClean="0"/>
          </a:p>
          <a:p>
            <a:r>
              <a:rPr lang="en-US" dirty="0" smtClean="0"/>
              <a:t>very constrained in choice of work and hours of work so compelled to accept precarious work (part-time and casual)</a:t>
            </a:r>
          </a:p>
          <a:p>
            <a:endParaRPr lang="en-US" dirty="0" smtClean="0"/>
          </a:p>
          <a:p>
            <a:pPr>
              <a:buNone/>
            </a:pPr>
            <a:endParaRPr lang="en-US" dirty="0" smtClean="0"/>
          </a:p>
          <a:p>
            <a:endParaRPr lang="en-US" dirty="0" smtClean="0"/>
          </a:p>
          <a:p>
            <a:endParaRPr lang="en-US" dirty="0" smtClean="0"/>
          </a:p>
          <a:p>
            <a:endParaRPr lang="en-US" b="1" dirty="0" smtClean="0"/>
          </a:p>
          <a:p>
            <a:endParaRPr lang="en-US" b="1" dirty="0" smtClean="0"/>
          </a:p>
          <a:p>
            <a:pPr>
              <a:buNone/>
            </a:pPr>
            <a:endParaRPr lang="en-US" b="1" dirty="0" smtClean="0"/>
          </a:p>
          <a:p>
            <a:pPr marL="514350" indent="-514350">
              <a:buNone/>
            </a:pPr>
            <a:endParaRPr lang="en-US" b="1" dirty="0" smtClean="0"/>
          </a:p>
          <a:p>
            <a:pPr>
              <a:buNone/>
            </a:pPr>
            <a:endParaRPr lang="en-US" dirty="0" smtClean="0"/>
          </a:p>
          <a:p>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6800" y="1071546"/>
            <a:ext cx="7862918" cy="5024454"/>
          </a:xfrm>
        </p:spPr>
        <p:txBody>
          <a:bodyPr/>
          <a:lstStyle/>
          <a:p>
            <a:r>
              <a:rPr lang="en-US" dirty="0" smtClean="0"/>
              <a:t>Sarah, 46, with 1 child, formerly a well-paid area manager in sales has casual job in administration to fit in with school hours. Lives in rental accommodation and frequently needs to use emergency services to make ends meet. </a:t>
            </a:r>
          </a:p>
          <a:p>
            <a:endParaRPr lang="en-US" dirty="0" smtClean="0"/>
          </a:p>
          <a:p>
            <a:pPr marL="514350" indent="-514350"/>
            <a:r>
              <a:rPr lang="en-US" dirty="0" smtClean="0"/>
              <a:t>Barbara, 49, has a 16 year old child with a disability, could not continue with her permanent job and works nights as a security attendant</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smtClean="0"/>
              <a:t>Occupational prospects for </a:t>
            </a:r>
            <a:r>
              <a:rPr lang="en-US" sz="3200" b="1" dirty="0" smtClean="0"/>
              <a:t/>
            </a:r>
            <a:br>
              <a:rPr lang="en-US" sz="3200" b="1" dirty="0" smtClean="0"/>
            </a:br>
            <a:r>
              <a:rPr lang="en-US" sz="3200" b="1" dirty="0" smtClean="0"/>
              <a:t>disadvantaged </a:t>
            </a:r>
            <a:r>
              <a:rPr lang="en-US" sz="3200" b="1" dirty="0" smtClean="0"/>
              <a:t>women</a:t>
            </a:r>
            <a:endParaRPr lang="en-US" sz="3200" b="1" dirty="0"/>
          </a:p>
        </p:txBody>
      </p:sp>
      <p:sp>
        <p:nvSpPr>
          <p:cNvPr id="3" name="Content Placeholder 2"/>
          <p:cNvSpPr>
            <a:spLocks noGrp="1"/>
          </p:cNvSpPr>
          <p:nvPr>
            <p:ph idx="1"/>
          </p:nvPr>
        </p:nvSpPr>
        <p:spPr/>
        <p:txBody>
          <a:bodyPr/>
          <a:lstStyle/>
          <a:p>
            <a:r>
              <a:rPr lang="en-US" dirty="0" smtClean="0"/>
              <a:t>For women without education and experience even greater barriers as they aged</a:t>
            </a:r>
          </a:p>
          <a:p>
            <a:endParaRPr lang="en-US" dirty="0" smtClean="0"/>
          </a:p>
          <a:p>
            <a:r>
              <a:rPr lang="en-US" dirty="0" smtClean="0"/>
              <a:t>Forced into work with the least entry requirements – cleaning work</a:t>
            </a:r>
          </a:p>
          <a:p>
            <a:endParaRPr lang="en-US" dirty="0" smtClean="0"/>
          </a:p>
          <a:p>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6800" y="1428736"/>
            <a:ext cx="7772400" cy="4667264"/>
          </a:xfrm>
        </p:spPr>
        <p:txBody>
          <a:bodyPr/>
          <a:lstStyle/>
          <a:p>
            <a:pPr algn="ctr">
              <a:buNone/>
            </a:pPr>
            <a:r>
              <a:rPr lang="en-US" b="1" dirty="0" smtClean="0"/>
              <a:t>Later life divorce </a:t>
            </a:r>
            <a:r>
              <a:rPr lang="en-US" b="1" dirty="0" smtClean="0"/>
              <a:t> </a:t>
            </a:r>
          </a:p>
          <a:p>
            <a:pPr>
              <a:buNone/>
            </a:pPr>
            <a:endParaRPr lang="en-US" dirty="0" smtClean="0"/>
          </a:p>
          <a:p>
            <a:r>
              <a:rPr lang="en-US" dirty="0" smtClean="0"/>
              <a:t>some women in the study had divorced in the last 5-10 years and this had meant that they had to return to work/retain work when they never expected to </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6800" y="1357298"/>
            <a:ext cx="7772400" cy="4738702"/>
          </a:xfrm>
        </p:spPr>
        <p:txBody>
          <a:bodyPr/>
          <a:lstStyle/>
          <a:p>
            <a:r>
              <a:rPr lang="en-US" dirty="0" smtClean="0"/>
              <a:t>Bernadette, 52, 3 children, had left husband, lives in rooming house and works as a cleaner </a:t>
            </a:r>
          </a:p>
          <a:p>
            <a:endParaRPr lang="en-US" dirty="0" smtClean="0"/>
          </a:p>
          <a:p>
            <a:r>
              <a:rPr lang="en-US" dirty="0" smtClean="0"/>
              <a:t>Eliza, 55, 2 children still at home, divorced 3 years ago, lost call centre work recently due to industry changes, looking for low semi-skilled work, competing in youth </a:t>
            </a:r>
            <a:r>
              <a:rPr lang="en-US" dirty="0" err="1" smtClean="0"/>
              <a:t>labour</a:t>
            </a:r>
            <a:r>
              <a:rPr lang="en-US" dirty="0" smtClean="0"/>
              <a:t> market</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066800" y="1928802"/>
            <a:ext cx="7772400" cy="4167198"/>
          </a:xfrm>
        </p:spPr>
        <p:txBody>
          <a:bodyPr/>
          <a:lstStyle/>
          <a:p>
            <a:r>
              <a:rPr lang="en-US" dirty="0" smtClean="0"/>
              <a:t>Janine, 52, had 5 children, recently divorced, works as a cleaner to keep mortgage going despite having wrist injury as a result of working in her former husband’s business</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
            </a:r>
            <a:br>
              <a:rPr lang="en-AU" dirty="0" smtClean="0"/>
            </a:br>
            <a:endParaRPr lang="en-AU" dirty="0"/>
          </a:p>
        </p:txBody>
      </p:sp>
      <p:sp>
        <p:nvSpPr>
          <p:cNvPr id="3" name="Content Placeholder 2"/>
          <p:cNvSpPr>
            <a:spLocks noGrp="1"/>
          </p:cNvSpPr>
          <p:nvPr>
            <p:ph idx="1"/>
          </p:nvPr>
        </p:nvSpPr>
        <p:spPr>
          <a:xfrm>
            <a:off x="1066800" y="1268760"/>
            <a:ext cx="7772400" cy="4827240"/>
          </a:xfrm>
        </p:spPr>
        <p:txBody>
          <a:bodyPr/>
          <a:lstStyle/>
          <a:p>
            <a:pPr>
              <a:buNone/>
            </a:pPr>
            <a:r>
              <a:rPr lang="en-AU" dirty="0" smtClean="0"/>
              <a:t>   </a:t>
            </a:r>
            <a:r>
              <a:rPr lang="en-AU" b="1" dirty="0" smtClean="0"/>
              <a:t>How social disadvantage was accumulating in the lives of the women in the study.</a:t>
            </a:r>
            <a:endParaRPr lang="en-AU" b="1"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6800" y="548680"/>
            <a:ext cx="7772400" cy="5547320"/>
          </a:xfrm>
        </p:spPr>
        <p:txBody>
          <a:bodyPr/>
          <a:lstStyle/>
          <a:p>
            <a:r>
              <a:rPr lang="en-US" dirty="0" smtClean="0"/>
              <a:t>Experience of ‘near poverty’ in the present and risk of long term </a:t>
            </a:r>
            <a:r>
              <a:rPr lang="en-US" dirty="0" smtClean="0"/>
              <a:t>poverty/social exclusion </a:t>
            </a:r>
            <a:r>
              <a:rPr lang="en-US" dirty="0" smtClean="0"/>
              <a:t>into retirement</a:t>
            </a:r>
          </a:p>
          <a:p>
            <a:endParaRPr lang="en-US" dirty="0" smtClean="0"/>
          </a:p>
          <a:p>
            <a:r>
              <a:rPr lang="en-US" dirty="0" smtClean="0"/>
              <a:t>Many jobs not themselves sustainable into the </a:t>
            </a:r>
            <a:r>
              <a:rPr lang="en-US" dirty="0" smtClean="0"/>
              <a:t>future</a:t>
            </a:r>
            <a:endParaRPr lang="en-US" dirty="0" smtClean="0"/>
          </a:p>
          <a:p>
            <a:endParaRPr lang="en-US" dirty="0" smtClean="0"/>
          </a:p>
          <a:p>
            <a:r>
              <a:rPr lang="en-US" dirty="0" smtClean="0"/>
              <a:t>Future job prospects only in more precarious jobs </a:t>
            </a:r>
            <a:r>
              <a:rPr lang="en-US" dirty="0" smtClean="0"/>
              <a:t>,</a:t>
            </a:r>
            <a:r>
              <a:rPr lang="en-US" dirty="0" smtClean="0"/>
              <a:t> unemployment – entrapment rather than stepping stone effect</a:t>
            </a:r>
            <a:endParaRPr lang="en-US" dirty="0" smtClean="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6800" y="1643050"/>
            <a:ext cx="7772400" cy="4452950"/>
          </a:xfrm>
        </p:spPr>
        <p:txBody>
          <a:bodyPr/>
          <a:lstStyle/>
          <a:p>
            <a:r>
              <a:rPr lang="en-US" dirty="0" smtClean="0"/>
              <a:t>Precarious jobs carried physical and mental health risks – in accordance with recent World Health </a:t>
            </a:r>
            <a:r>
              <a:rPr lang="en-US" dirty="0" err="1" smtClean="0"/>
              <a:t>Organisation</a:t>
            </a:r>
            <a:r>
              <a:rPr lang="en-US" dirty="0" smtClean="0"/>
              <a:t> findings (Commission on Social Determinants of Health, 2008)</a:t>
            </a:r>
          </a:p>
          <a:p>
            <a:endParaRPr lang="en-US" dirty="0" smtClean="0"/>
          </a:p>
          <a:p>
            <a:r>
              <a:rPr lang="en-US" dirty="0" smtClean="0"/>
              <a:t>Reported subjective well-being of women in the study was generally low due to insecurity of work</a:t>
            </a:r>
          </a:p>
          <a:p>
            <a:endParaRPr lang="en-US" dirty="0" smtClean="0"/>
          </a:p>
          <a:p>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6800" y="1785926"/>
            <a:ext cx="7772400" cy="4310074"/>
          </a:xfrm>
        </p:spPr>
        <p:txBody>
          <a:bodyPr/>
          <a:lstStyle/>
          <a:p>
            <a:r>
              <a:rPr lang="en-US" dirty="0" smtClean="0"/>
              <a:t>Mothers and especially single mothers in a double bind between work and caring responsibilities but this also crossed over to the situation of some mature age women caring for elderly parents</a:t>
            </a:r>
          </a:p>
          <a:p>
            <a:endParaRPr lang="en-US" dirty="0" smtClean="0"/>
          </a:p>
          <a:p>
            <a:endParaRPr lang="en-US" dirty="0" smtClean="0"/>
          </a:p>
          <a:p>
            <a:endParaRPr lang="en-US" dirty="0" smtClean="0"/>
          </a:p>
          <a:p>
            <a:endParaRPr lang="en-US" dirty="0" smtClean="0"/>
          </a:p>
          <a:p>
            <a:endParaRPr lang="en-US" dirty="0" smtClean="0"/>
          </a:p>
          <a:p>
            <a:pPr>
              <a:buNone/>
            </a:pP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dirty="0"/>
          </a:p>
        </p:txBody>
      </p:sp>
      <p:sp>
        <p:nvSpPr>
          <p:cNvPr id="3" name="Content Placeholder 2"/>
          <p:cNvSpPr>
            <a:spLocks noGrp="1"/>
          </p:cNvSpPr>
          <p:nvPr>
            <p:ph idx="1"/>
          </p:nvPr>
        </p:nvSpPr>
        <p:spPr>
          <a:xfrm>
            <a:off x="1066800" y="1340768"/>
            <a:ext cx="7753672" cy="4755232"/>
          </a:xfrm>
        </p:spPr>
        <p:txBody>
          <a:bodyPr/>
          <a:lstStyle/>
          <a:p>
            <a:pPr lvl="0"/>
            <a:endParaRPr lang="en-US" i="1" dirty="0" smtClean="0"/>
          </a:p>
          <a:p>
            <a:pPr lvl="0"/>
            <a:endParaRPr lang="en-US" i="1" dirty="0" smtClean="0"/>
          </a:p>
          <a:p>
            <a:pPr lvl="0"/>
            <a:r>
              <a:rPr lang="en-US" i="1" dirty="0" smtClean="0"/>
              <a:t>Insecurity</a:t>
            </a:r>
            <a:r>
              <a:rPr lang="en-US" dirty="0" smtClean="0"/>
              <a:t> </a:t>
            </a:r>
            <a:r>
              <a:rPr lang="en-US" dirty="0" smtClean="0"/>
              <a:t>was the most corrosive element in the women’s lives. </a:t>
            </a:r>
          </a:p>
          <a:p>
            <a:pPr lvl="0"/>
            <a:endParaRPr lang="en-AU" dirty="0" smtClean="0"/>
          </a:p>
          <a:p>
            <a:pPr lvl="0">
              <a:buNone/>
            </a:pPr>
            <a:r>
              <a:rPr lang="en-US" dirty="0" smtClean="0"/>
              <a:t> </a:t>
            </a:r>
            <a:endParaRPr lang="en-AU" dirty="0" smtClean="0"/>
          </a:p>
          <a:p>
            <a:endParaRPr lang="en-AU"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a:xfrm>
            <a:off x="1066800" y="620688"/>
            <a:ext cx="7772400" cy="5475312"/>
          </a:xfrm>
        </p:spPr>
        <p:txBody>
          <a:bodyPr/>
          <a:lstStyle/>
          <a:p>
            <a:pPr>
              <a:buNone/>
            </a:pPr>
            <a:r>
              <a:rPr lang="en-US" sz="2800" dirty="0" smtClean="0"/>
              <a:t>You meet people and the thing is, you know by what they say that the place they are coming from is secure: money coming in the door, food on the table, a house to live in…so they can do those extra things… go to the gym once a week, go to the movies, hire a DVD… normal things. I just long for that security…just doing those simple things. It weighs on your health… then you become sick because you are in stress mode continuously, always fighting, it’s really stressful. (Sarah, 46, in </a:t>
            </a:r>
            <a:r>
              <a:rPr lang="en-US" sz="2800" dirty="0" smtClean="0"/>
              <a:t>precarious </a:t>
            </a:r>
            <a:r>
              <a:rPr lang="en-US" sz="2800" dirty="0" smtClean="0"/>
              <a:t>work)</a:t>
            </a:r>
            <a:endParaRPr lang="en-AU" sz="2800" dirty="0" smtClean="0"/>
          </a:p>
          <a:p>
            <a:pPr>
              <a:buNone/>
            </a:pPr>
            <a:endParaRPr lang="en-AU" dirty="0" smtClean="0"/>
          </a:p>
          <a:p>
            <a:endParaRPr lang="en-AU"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a:xfrm>
            <a:off x="1066800" y="1988840"/>
            <a:ext cx="7772400" cy="4107160"/>
          </a:xfrm>
        </p:spPr>
        <p:txBody>
          <a:bodyPr/>
          <a:lstStyle/>
          <a:p>
            <a:pPr lvl="0">
              <a:buNone/>
            </a:pPr>
            <a:r>
              <a:rPr lang="en-US" dirty="0" smtClean="0"/>
              <a:t>And also stresses related to work </a:t>
            </a:r>
            <a:r>
              <a:rPr lang="en-US" dirty="0" smtClean="0"/>
              <a:t>took a large toll on the women</a:t>
            </a:r>
          </a:p>
          <a:p>
            <a:pPr lvl="0">
              <a:buNone/>
            </a:pPr>
            <a:endParaRPr lang="en-US" dirty="0" smtClean="0"/>
          </a:p>
          <a:p>
            <a:pPr lvl="0">
              <a:buNone/>
            </a:pPr>
            <a:r>
              <a:rPr lang="en-US" dirty="0" smtClean="0"/>
              <a:t>	- work intensification, monitoring and surveillance, onerous work also compounded social </a:t>
            </a:r>
            <a:r>
              <a:rPr lang="en-US" dirty="0" smtClean="0"/>
              <a:t>disadvantage</a:t>
            </a:r>
          </a:p>
          <a:p>
            <a:pPr lvl="0">
              <a:buNone/>
            </a:pPr>
            <a:endParaRPr lang="en-US" dirty="0" smtClean="0"/>
          </a:p>
          <a:p>
            <a:pPr lvl="0">
              <a:buNone/>
            </a:pPr>
            <a:r>
              <a:rPr lang="en-US" dirty="0" smtClean="0"/>
              <a:t> </a:t>
            </a:r>
            <a:endParaRPr lang="en-US" dirty="0" smtClean="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914400"/>
            <a:ext cx="7772400" cy="498376"/>
          </a:xfrm>
        </p:spPr>
        <p:txBody>
          <a:bodyPr/>
          <a:lstStyle/>
          <a:p>
            <a:endParaRPr lang="en-AU" dirty="0"/>
          </a:p>
        </p:txBody>
      </p:sp>
      <p:sp>
        <p:nvSpPr>
          <p:cNvPr id="3" name="Content Placeholder 2"/>
          <p:cNvSpPr>
            <a:spLocks noGrp="1"/>
          </p:cNvSpPr>
          <p:nvPr>
            <p:ph idx="1"/>
          </p:nvPr>
        </p:nvSpPr>
        <p:spPr>
          <a:xfrm>
            <a:off x="1066800" y="980728"/>
            <a:ext cx="7772400" cy="5115272"/>
          </a:xfrm>
        </p:spPr>
        <p:txBody>
          <a:bodyPr/>
          <a:lstStyle/>
          <a:p>
            <a:r>
              <a:rPr lang="en-US" dirty="0" smtClean="0"/>
              <a:t>We were monitored on an hourly basis against performance benchmarks and if we did not reach them you would receive an email so there was a lot of pressure. They were always watching over you. There were productivity bonuses for the office, they called it team work, but it was a real pressure cooker. In 9 years the individual benchmarks were doubled. Most people really struggled on a daily basis to </a:t>
            </a:r>
            <a:r>
              <a:rPr lang="en-US" dirty="0" smtClean="0"/>
              <a:t>make </a:t>
            </a:r>
            <a:r>
              <a:rPr lang="en-US" dirty="0" smtClean="0"/>
              <a:t>it. </a:t>
            </a:r>
            <a:r>
              <a:rPr lang="en-US" dirty="0" smtClean="0"/>
              <a:t>(Laura, 55)</a:t>
            </a:r>
            <a:endParaRPr lang="en-AU" dirty="0" smtClean="0"/>
          </a:p>
          <a:p>
            <a:endParaRPr lang="en-AU"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a:xfrm>
            <a:off x="1066800" y="1412776"/>
            <a:ext cx="7772400" cy="4683224"/>
          </a:xfrm>
        </p:spPr>
        <p:txBody>
          <a:bodyPr/>
          <a:lstStyle/>
          <a:p>
            <a:r>
              <a:rPr lang="en-AU" dirty="0" smtClean="0"/>
              <a:t>The women’s labour was highly </a:t>
            </a:r>
            <a:r>
              <a:rPr lang="en-AU" dirty="0" err="1" smtClean="0"/>
              <a:t>commodified</a:t>
            </a:r>
            <a:endParaRPr lang="en-AU" dirty="0" smtClean="0"/>
          </a:p>
          <a:p>
            <a:endParaRPr lang="en-AU" dirty="0" smtClean="0"/>
          </a:p>
          <a:p>
            <a:r>
              <a:rPr lang="en-AU" dirty="0" smtClean="0"/>
              <a:t>Y</a:t>
            </a:r>
            <a:r>
              <a:rPr lang="en-AU" dirty="0" smtClean="0"/>
              <a:t>ou’re just a number,</a:t>
            </a:r>
          </a:p>
          <a:p>
            <a:r>
              <a:rPr lang="en-AU" dirty="0" smtClean="0"/>
              <a:t>You’re just a commodity,</a:t>
            </a:r>
          </a:p>
          <a:p>
            <a:r>
              <a:rPr lang="en-AU" dirty="0" smtClean="0"/>
              <a:t>You’re just a piece of meat</a:t>
            </a:r>
            <a:endParaRPr lang="en-AU"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Explanatory frameworks</a:t>
            </a:r>
            <a:endParaRPr lang="en-AU" dirty="0"/>
          </a:p>
        </p:txBody>
      </p:sp>
      <p:sp>
        <p:nvSpPr>
          <p:cNvPr id="3" name="Content Placeholder 2"/>
          <p:cNvSpPr>
            <a:spLocks noGrp="1"/>
          </p:cNvSpPr>
          <p:nvPr>
            <p:ph idx="1"/>
          </p:nvPr>
        </p:nvSpPr>
        <p:spPr>
          <a:xfrm>
            <a:off x="1066800" y="1916832"/>
            <a:ext cx="7772400" cy="4179168"/>
          </a:xfrm>
        </p:spPr>
        <p:txBody>
          <a:bodyPr/>
          <a:lstStyle/>
          <a:p>
            <a:r>
              <a:rPr lang="en-AU" dirty="0" smtClean="0"/>
              <a:t>Manuel </a:t>
            </a:r>
            <a:r>
              <a:rPr lang="en-AU" dirty="0" err="1" smtClean="0"/>
              <a:t>Castells</a:t>
            </a:r>
            <a:r>
              <a:rPr lang="en-AU" dirty="0" smtClean="0"/>
              <a:t> (the Network Society)</a:t>
            </a:r>
          </a:p>
          <a:p>
            <a:endParaRPr lang="en-AU" dirty="0" smtClean="0"/>
          </a:p>
          <a:p>
            <a:r>
              <a:rPr lang="en-AU" dirty="0" smtClean="0"/>
              <a:t>Distinguishes between </a:t>
            </a:r>
          </a:p>
          <a:p>
            <a:pPr>
              <a:buNone/>
            </a:pPr>
            <a:r>
              <a:rPr lang="en-AU" dirty="0" smtClean="0"/>
              <a:t>- </a:t>
            </a:r>
            <a:r>
              <a:rPr lang="en-AU" dirty="0" smtClean="0"/>
              <a:t>self-</a:t>
            </a:r>
            <a:r>
              <a:rPr lang="en-AU" dirty="0" err="1" smtClean="0"/>
              <a:t>programmeable</a:t>
            </a:r>
            <a:r>
              <a:rPr lang="en-AU" dirty="0" smtClean="0"/>
              <a:t> </a:t>
            </a:r>
            <a:r>
              <a:rPr lang="en-AU" dirty="0" smtClean="0"/>
              <a:t>labour and </a:t>
            </a:r>
          </a:p>
          <a:p>
            <a:pPr>
              <a:buNone/>
            </a:pPr>
            <a:r>
              <a:rPr lang="en-AU" dirty="0" smtClean="0"/>
              <a:t>- generic </a:t>
            </a:r>
            <a:r>
              <a:rPr lang="en-AU" dirty="0" smtClean="0"/>
              <a:t>labour – </a:t>
            </a:r>
            <a:r>
              <a:rPr lang="en-AU" dirty="0" err="1" smtClean="0"/>
              <a:t>commodified</a:t>
            </a:r>
            <a:r>
              <a:rPr lang="en-AU" dirty="0" smtClean="0"/>
              <a:t> labour</a:t>
            </a:r>
            <a:endParaRPr lang="en-AU" dirty="0" smtClean="0"/>
          </a:p>
          <a:p>
            <a:pPr>
              <a:buNone/>
            </a:pPr>
            <a:endParaRPr lang="en-AU" dirty="0" smtClean="0"/>
          </a:p>
          <a:p>
            <a:pPr>
              <a:buNone/>
            </a:pPr>
            <a:r>
              <a:rPr lang="en-AU" dirty="0" smtClean="0"/>
              <a:t>Between those able to quickly retrain and adapt and those who cannot </a:t>
            </a:r>
            <a:r>
              <a:rPr lang="en-AU" dirty="0" err="1" smtClean="0"/>
              <a:t>eg</a:t>
            </a:r>
            <a:r>
              <a:rPr lang="en-AU" dirty="0" smtClean="0"/>
              <a:t> due to </a:t>
            </a:r>
            <a:r>
              <a:rPr lang="en-AU" dirty="0" smtClean="0"/>
              <a:t>caring, </a:t>
            </a:r>
            <a:r>
              <a:rPr lang="en-AU" dirty="0" err="1" smtClean="0"/>
              <a:t>discriminatio</a:t>
            </a:r>
            <a:endParaRPr lang="en-AU"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a:xfrm>
            <a:off x="1066800" y="980728"/>
            <a:ext cx="7772400" cy="5115272"/>
          </a:xfrm>
        </p:spPr>
        <p:txBody>
          <a:bodyPr/>
          <a:lstStyle/>
          <a:p>
            <a:r>
              <a:rPr lang="en-AU" sz="3600" dirty="0" smtClean="0"/>
              <a:t>Guy Standing (2009)</a:t>
            </a:r>
          </a:p>
          <a:p>
            <a:endParaRPr lang="en-AU" dirty="0" smtClean="0"/>
          </a:p>
          <a:p>
            <a:pPr>
              <a:buNone/>
            </a:pPr>
            <a:r>
              <a:rPr lang="en-AU" dirty="0" smtClean="0"/>
              <a:t>Growth of ‘the </a:t>
            </a:r>
            <a:r>
              <a:rPr lang="en-AU" dirty="0" err="1" smtClean="0"/>
              <a:t>precariat</a:t>
            </a:r>
            <a:r>
              <a:rPr lang="en-AU" dirty="0" smtClean="0"/>
              <a:t>’ class </a:t>
            </a:r>
          </a:p>
          <a:p>
            <a:endParaRPr lang="en-AU" dirty="0" smtClean="0"/>
          </a:p>
          <a:p>
            <a:pPr>
              <a:buFontTx/>
              <a:buChar char="-"/>
            </a:pPr>
            <a:r>
              <a:rPr lang="en-AU" dirty="0" smtClean="0"/>
              <a:t>casual workers, temporary workers, agency workers, outworkers etc. characterized by labour insecurity</a:t>
            </a:r>
          </a:p>
          <a:p>
            <a:pPr>
              <a:buFontTx/>
              <a:buChar char="-"/>
            </a:pPr>
            <a:endParaRPr lang="en-AU" dirty="0" smtClean="0"/>
          </a:p>
          <a:p>
            <a:pPr>
              <a:buFontTx/>
              <a:buChar char="-"/>
            </a:pPr>
            <a:r>
              <a:rPr lang="en-AU" dirty="0" smtClean="0"/>
              <a:t>Also draws attention to loss of ‘white collar’ employment and the jobs of the old ‘working class’</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p:txBody>
          <a:bodyPr/>
          <a:lstStyle/>
          <a:p>
            <a:r>
              <a:rPr lang="en-AU" dirty="0" smtClean="0"/>
              <a:t>Strong focus in Standing’s latest work on the </a:t>
            </a:r>
            <a:r>
              <a:rPr lang="en-AU" i="1" dirty="0" err="1" smtClean="0"/>
              <a:t>recommodification</a:t>
            </a:r>
            <a:r>
              <a:rPr lang="en-AU" i="1" dirty="0" smtClean="0"/>
              <a:t> </a:t>
            </a:r>
            <a:r>
              <a:rPr lang="en-AU" dirty="0" smtClean="0"/>
              <a:t>of labour</a:t>
            </a:r>
          </a:p>
          <a:p>
            <a:endParaRPr lang="en-AU" dirty="0" smtClean="0"/>
          </a:p>
          <a:p>
            <a:r>
              <a:rPr lang="en-AU" dirty="0" smtClean="0"/>
              <a:t>Break down of post war industrial protections</a:t>
            </a:r>
            <a:endParaRPr lang="en-AU"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z="3600" dirty="0" err="1" smtClean="0"/>
              <a:t>Esping</a:t>
            </a:r>
            <a:r>
              <a:rPr lang="en-AU" sz="3600" dirty="0" smtClean="0"/>
              <a:t>-Andersen (2009)</a:t>
            </a:r>
            <a:endParaRPr lang="en-AU" sz="3600" dirty="0"/>
          </a:p>
        </p:txBody>
      </p:sp>
      <p:sp>
        <p:nvSpPr>
          <p:cNvPr id="3" name="Content Placeholder 2"/>
          <p:cNvSpPr>
            <a:spLocks noGrp="1"/>
          </p:cNvSpPr>
          <p:nvPr>
            <p:ph idx="1"/>
          </p:nvPr>
        </p:nvSpPr>
        <p:spPr>
          <a:xfrm>
            <a:off x="1066800" y="2060848"/>
            <a:ext cx="7772400" cy="4035152"/>
          </a:xfrm>
        </p:spPr>
        <p:txBody>
          <a:bodyPr/>
          <a:lstStyle/>
          <a:p>
            <a:r>
              <a:rPr lang="en-AU" dirty="0" smtClean="0"/>
              <a:t>An emerging division in women’s employment between those able to pursue a ‘masculinised’ career path, most likely married women with supports  </a:t>
            </a:r>
          </a:p>
          <a:p>
            <a:r>
              <a:rPr lang="en-AU" dirty="0" smtClean="0"/>
              <a:t>And other women esp. single parents who must prioritise caring</a:t>
            </a:r>
          </a:p>
          <a:p>
            <a:r>
              <a:rPr lang="en-AU" dirty="0" smtClean="0"/>
              <a:t>Division between work-rich and work-poor households </a:t>
            </a:r>
            <a:endParaRPr lang="en-AU"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a:xfrm>
            <a:off x="1066800" y="1052736"/>
            <a:ext cx="7772400" cy="5043264"/>
          </a:xfrm>
        </p:spPr>
        <p:txBody>
          <a:bodyPr/>
          <a:lstStyle/>
          <a:p>
            <a:r>
              <a:rPr lang="en-AU" dirty="0" smtClean="0"/>
              <a:t>All three accounts have links to contemporary theory around the continuing gendered division of labour –occupational segregation </a:t>
            </a:r>
          </a:p>
          <a:p>
            <a:endParaRPr lang="en-AU" dirty="0" smtClean="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914400"/>
            <a:ext cx="7772400" cy="498376"/>
          </a:xfrm>
        </p:spPr>
        <p:txBody>
          <a:bodyPr/>
          <a:lstStyle/>
          <a:p>
            <a:endParaRPr lang="en-AU" dirty="0"/>
          </a:p>
        </p:txBody>
      </p:sp>
      <p:sp>
        <p:nvSpPr>
          <p:cNvPr id="3" name="Content Placeholder 2"/>
          <p:cNvSpPr>
            <a:spLocks noGrp="1"/>
          </p:cNvSpPr>
          <p:nvPr>
            <p:ph idx="1"/>
          </p:nvPr>
        </p:nvSpPr>
        <p:spPr>
          <a:xfrm>
            <a:off x="1187624" y="1412776"/>
            <a:ext cx="7772400" cy="4392488"/>
          </a:xfrm>
        </p:spPr>
        <p:txBody>
          <a:bodyPr/>
          <a:lstStyle/>
          <a:p>
            <a:r>
              <a:rPr lang="en-AU" dirty="0" smtClean="0"/>
              <a:t>These draw attention to how the political economy of contemporary capitalism intersects with and give strength to embedded forms of ‘gender essentialism’ (deeply rooted notions of appropriate roles for men and women) </a:t>
            </a:r>
            <a:endParaRPr lang="en-AU" dirty="0" smtClean="0"/>
          </a:p>
          <a:p>
            <a:pPr>
              <a:buNone/>
            </a:pPr>
            <a:r>
              <a:rPr lang="en-AU" dirty="0" smtClean="0"/>
              <a:t>(</a:t>
            </a:r>
            <a:r>
              <a:rPr lang="en-AU" dirty="0" smtClean="0"/>
              <a:t>McCall </a:t>
            </a:r>
            <a:r>
              <a:rPr lang="en-AU" dirty="0" smtClean="0"/>
              <a:t>and </a:t>
            </a:r>
            <a:r>
              <a:rPr lang="en-AU" dirty="0" err="1" smtClean="0"/>
              <a:t>Orloff</a:t>
            </a:r>
            <a:r>
              <a:rPr lang="en-AU" dirty="0" smtClean="0"/>
              <a:t>, 2005, p. 168). </a:t>
            </a:r>
            <a:endParaRPr lang="en-AU" dirty="0" smtClean="0"/>
          </a:p>
          <a:p>
            <a:pPr>
              <a:buNone/>
            </a:pPr>
            <a:r>
              <a:rPr lang="en-AU" dirty="0" smtClean="0"/>
              <a:t>(Charles and </a:t>
            </a:r>
            <a:r>
              <a:rPr lang="en-AU" dirty="0" err="1" smtClean="0"/>
              <a:t>Grusky</a:t>
            </a:r>
            <a:r>
              <a:rPr lang="en-AU" dirty="0" smtClean="0"/>
              <a:t>, 2004, p. 298) </a:t>
            </a:r>
            <a:endParaRPr lang="en-AU" dirty="0" smtClean="0"/>
          </a:p>
          <a:p>
            <a:pPr>
              <a:buNone/>
            </a:pPr>
            <a:r>
              <a:rPr lang="en-AU" dirty="0" smtClean="0"/>
              <a:t>(Charles, 2005, p. 307). </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a:xfrm>
            <a:off x="1066800" y="1412776"/>
            <a:ext cx="7772400" cy="4683224"/>
          </a:xfrm>
        </p:spPr>
        <p:txBody>
          <a:bodyPr/>
          <a:lstStyle/>
          <a:p>
            <a:r>
              <a:rPr lang="en-AU" dirty="0" smtClean="0"/>
              <a:t>A paradox at the heart of the contemporary labour market:</a:t>
            </a:r>
          </a:p>
          <a:p>
            <a:endParaRPr lang="en-AU" dirty="0" smtClean="0"/>
          </a:p>
          <a:p>
            <a:r>
              <a:rPr lang="en-AU" dirty="0" smtClean="0"/>
              <a:t>Some women doing very well but the forces of labour market </a:t>
            </a:r>
            <a:r>
              <a:rPr lang="en-AU" dirty="0" err="1" smtClean="0"/>
              <a:t>precarisation</a:t>
            </a:r>
            <a:r>
              <a:rPr lang="en-AU" dirty="0" smtClean="0"/>
              <a:t> are stronger than egalitarian quests; labour market outcomes possibly have a class component. </a:t>
            </a:r>
          </a:p>
          <a:p>
            <a:r>
              <a:rPr lang="en-AU" dirty="0" smtClean="0"/>
              <a:t>(Mandel and </a:t>
            </a:r>
            <a:r>
              <a:rPr lang="en-AU" dirty="0" err="1" smtClean="0"/>
              <a:t>Shalev</a:t>
            </a:r>
            <a:r>
              <a:rPr lang="en-AU" dirty="0" smtClean="0"/>
              <a:t>, 2009, p. 172).</a:t>
            </a:r>
            <a:endParaRPr lang="en-AU"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
            </a:r>
            <a:br>
              <a:rPr lang="en-US" sz="4000" dirty="0" smtClean="0"/>
            </a:br>
            <a:endParaRPr lang="en-US" sz="4000" dirty="0"/>
          </a:p>
        </p:txBody>
      </p:sp>
      <p:sp>
        <p:nvSpPr>
          <p:cNvPr id="3" name="Content Placeholder 2"/>
          <p:cNvSpPr>
            <a:spLocks noGrp="1"/>
          </p:cNvSpPr>
          <p:nvPr>
            <p:ph idx="1"/>
          </p:nvPr>
        </p:nvSpPr>
        <p:spPr>
          <a:xfrm>
            <a:off x="1066800" y="1785926"/>
            <a:ext cx="7772400" cy="4310074"/>
          </a:xfrm>
        </p:spPr>
        <p:txBody>
          <a:bodyPr/>
          <a:lstStyle/>
          <a:p>
            <a:pPr algn="ctr">
              <a:buNone/>
            </a:pPr>
            <a:r>
              <a:rPr lang="en-US" sz="3600" dirty="0" smtClean="0"/>
              <a:t>Three areas for further development in policy and research</a:t>
            </a:r>
            <a:endParaRPr lang="en-US" sz="3600" dirty="0" smtClean="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1066800" y="1340768"/>
            <a:ext cx="7791480" cy="4755232"/>
          </a:xfrm>
        </p:spPr>
        <p:txBody>
          <a:bodyPr/>
          <a:lstStyle/>
          <a:p>
            <a:endParaRPr lang="en-US" dirty="0" smtClean="0"/>
          </a:p>
          <a:p>
            <a:pPr>
              <a:buNone/>
            </a:pPr>
            <a:r>
              <a:rPr lang="en-US" dirty="0" smtClean="0"/>
              <a:t>1. Resisting </a:t>
            </a:r>
            <a:r>
              <a:rPr lang="en-US" dirty="0" err="1" smtClean="0"/>
              <a:t>commodification</a:t>
            </a:r>
            <a:r>
              <a:rPr lang="en-US" dirty="0" smtClean="0"/>
              <a:t> - enhancing occupational mobility for midlife women</a:t>
            </a:r>
          </a:p>
          <a:p>
            <a:pPr>
              <a:buNone/>
            </a:pPr>
            <a:endParaRPr lang="en-US" dirty="0" smtClean="0"/>
          </a:p>
          <a:p>
            <a:pPr>
              <a:buNone/>
            </a:pPr>
            <a:r>
              <a:rPr lang="en-US" dirty="0" smtClean="0"/>
              <a:t>- The least </a:t>
            </a:r>
            <a:r>
              <a:rPr lang="en-US" dirty="0" err="1" smtClean="0"/>
              <a:t>commodified</a:t>
            </a:r>
            <a:r>
              <a:rPr lang="en-US" dirty="0" smtClean="0"/>
              <a:t> women </a:t>
            </a:r>
            <a:r>
              <a:rPr lang="en-US" dirty="0" smtClean="0"/>
              <a:t>were in a precarious job while retraining for something else – qualifications date and need upgrading </a:t>
            </a:r>
            <a:endParaRPr lang="en-US" dirty="0" smtClean="0"/>
          </a:p>
          <a:p>
            <a:endParaRPr lang="en-US" dirty="0" smtClean="0"/>
          </a:p>
          <a:p>
            <a:r>
              <a:rPr lang="en-US" dirty="0" smtClean="0"/>
              <a:t>Important </a:t>
            </a:r>
            <a:r>
              <a:rPr lang="en-US" dirty="0" err="1" smtClean="0"/>
              <a:t>eg</a:t>
            </a:r>
            <a:r>
              <a:rPr lang="en-US" dirty="0" smtClean="0"/>
              <a:t> pension age to 67</a:t>
            </a:r>
            <a:endParaRPr lang="en-US" dirty="0" smtClean="0"/>
          </a:p>
          <a:p>
            <a:endParaRPr lang="en-US" dirty="0" smtClean="0"/>
          </a:p>
          <a:p>
            <a:endParaRPr lang="en-US" dirty="0" smtClean="0"/>
          </a:p>
          <a:p>
            <a:endParaRPr lang="en-US" dirty="0" smtClean="0"/>
          </a:p>
          <a:p>
            <a:endParaRPr lang="en-US" dirty="0" smtClean="0"/>
          </a:p>
          <a:p>
            <a:pPr>
              <a:buNone/>
            </a:pPr>
            <a:endParaRPr lang="en-US"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620688"/>
            <a:ext cx="7772400" cy="1360512"/>
          </a:xfrm>
        </p:spPr>
        <p:txBody>
          <a:bodyPr/>
          <a:lstStyle/>
          <a:p>
            <a:endParaRPr lang="en-AU" dirty="0"/>
          </a:p>
        </p:txBody>
      </p:sp>
      <p:sp>
        <p:nvSpPr>
          <p:cNvPr id="3" name="Content Placeholder 2"/>
          <p:cNvSpPr>
            <a:spLocks noGrp="1"/>
          </p:cNvSpPr>
          <p:nvPr>
            <p:ph idx="1"/>
          </p:nvPr>
        </p:nvSpPr>
        <p:spPr>
          <a:xfrm>
            <a:off x="1066800" y="1052736"/>
            <a:ext cx="7772400" cy="5043264"/>
          </a:xfrm>
        </p:spPr>
        <p:txBody>
          <a:bodyPr/>
          <a:lstStyle/>
          <a:p>
            <a:pPr>
              <a:buNone/>
            </a:pPr>
            <a:r>
              <a:rPr lang="en-AU" dirty="0" smtClean="0"/>
              <a:t>2. Insecurity as a social indicator </a:t>
            </a:r>
            <a:endParaRPr lang="en-AU" dirty="0" smtClean="0"/>
          </a:p>
          <a:p>
            <a:pPr>
              <a:buFontTx/>
              <a:buChar char="-"/>
            </a:pPr>
            <a:r>
              <a:rPr lang="en-AU" dirty="0" smtClean="0"/>
              <a:t>needs to be recognised as a dimension of social disadvantage in its own right </a:t>
            </a:r>
          </a:p>
          <a:p>
            <a:pPr>
              <a:buFontTx/>
              <a:buChar char="-"/>
            </a:pPr>
            <a:endParaRPr lang="en-AU" dirty="0" smtClean="0"/>
          </a:p>
          <a:p>
            <a:pPr>
              <a:buFontTx/>
              <a:buChar char="-"/>
            </a:pPr>
            <a:r>
              <a:rPr lang="en-AU" dirty="0" smtClean="0"/>
              <a:t>perhaps also as </a:t>
            </a:r>
            <a:r>
              <a:rPr lang="en-AU" dirty="0" smtClean="0"/>
              <a:t>an element of social </a:t>
            </a:r>
            <a:r>
              <a:rPr lang="en-AU" dirty="0" smtClean="0"/>
              <a:t>exclusion </a:t>
            </a:r>
          </a:p>
          <a:p>
            <a:pPr>
              <a:buFontTx/>
              <a:buChar char="-"/>
            </a:pPr>
            <a:endParaRPr lang="en-AU" dirty="0" smtClean="0"/>
          </a:p>
          <a:p>
            <a:pPr>
              <a:buFontTx/>
              <a:buChar char="-"/>
            </a:pPr>
            <a:r>
              <a:rPr lang="en-AU" dirty="0" smtClean="0"/>
              <a:t>Important in terms of approaches to social disadvantage (</a:t>
            </a:r>
            <a:r>
              <a:rPr lang="en-AU" dirty="0" err="1" smtClean="0"/>
              <a:t>Gadrey</a:t>
            </a:r>
            <a:r>
              <a:rPr lang="en-AU" dirty="0" smtClean="0"/>
              <a:t> </a:t>
            </a:r>
            <a:r>
              <a:rPr lang="en-AU" dirty="0" smtClean="0"/>
              <a:t>J and F </a:t>
            </a:r>
            <a:r>
              <a:rPr lang="en-AU" dirty="0" err="1" smtClean="0"/>
              <a:t>Jany</a:t>
            </a:r>
            <a:r>
              <a:rPr lang="en-AU" dirty="0" smtClean="0"/>
              <a:t>-</a:t>
            </a:r>
            <a:r>
              <a:rPr lang="en-AU" dirty="0" err="1" smtClean="0"/>
              <a:t>Catrice</a:t>
            </a:r>
            <a:r>
              <a:rPr lang="en-AU" dirty="0" smtClean="0"/>
              <a:t>, 2006</a:t>
            </a:r>
            <a:r>
              <a:rPr lang="en-AU" dirty="0" smtClean="0"/>
              <a:t>) </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a:xfrm>
            <a:off x="1066800" y="980728"/>
            <a:ext cx="7772400" cy="5115272"/>
          </a:xfrm>
        </p:spPr>
        <p:txBody>
          <a:bodyPr/>
          <a:lstStyle/>
          <a:p>
            <a:r>
              <a:rPr lang="en-AU" dirty="0" smtClean="0"/>
              <a:t>3. Re-visioning of social security</a:t>
            </a:r>
          </a:p>
          <a:p>
            <a:endParaRPr lang="en-AU" dirty="0" smtClean="0"/>
          </a:p>
          <a:p>
            <a:pPr>
              <a:buNone/>
            </a:pPr>
            <a:r>
              <a:rPr lang="en-AU" dirty="0" smtClean="0"/>
              <a:t>Needs to recognise and take account of </a:t>
            </a:r>
            <a:r>
              <a:rPr lang="en-AU" dirty="0" err="1" smtClean="0"/>
              <a:t>precarisation</a:t>
            </a:r>
            <a:r>
              <a:rPr lang="en-AU" dirty="0" smtClean="0"/>
              <a:t> of the labour market </a:t>
            </a:r>
          </a:p>
          <a:p>
            <a:pPr>
              <a:buNone/>
            </a:pPr>
            <a:endParaRPr lang="en-AU" dirty="0" smtClean="0"/>
          </a:p>
          <a:p>
            <a:pPr>
              <a:buNone/>
            </a:pPr>
            <a:r>
              <a:rPr lang="en-AU" dirty="0" smtClean="0"/>
              <a:t>Social security had a pernicious role in channelling midlife women into precarious, unsustainable jobs</a:t>
            </a:r>
          </a:p>
          <a:p>
            <a:pPr>
              <a:buNone/>
            </a:pPr>
            <a:endParaRPr lang="en-AU" dirty="0" smtClean="0"/>
          </a:p>
          <a:p>
            <a:pPr>
              <a:buNone/>
            </a:pPr>
            <a:r>
              <a:rPr lang="en-AU" dirty="0" smtClean="0"/>
              <a:t>Entrapment rather than stepping stone for women in midlife</a:t>
            </a:r>
            <a:endParaRPr lang="en-AU" dirty="0" smtClean="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References</a:t>
            </a:r>
            <a:endParaRPr lang="en-US" sz="3600" dirty="0"/>
          </a:p>
        </p:txBody>
      </p:sp>
      <p:sp>
        <p:nvSpPr>
          <p:cNvPr id="3" name="Content Placeholder 2"/>
          <p:cNvSpPr>
            <a:spLocks noGrp="1"/>
          </p:cNvSpPr>
          <p:nvPr>
            <p:ph idx="1"/>
          </p:nvPr>
        </p:nvSpPr>
        <p:spPr>
          <a:xfrm>
            <a:off x="1066800" y="1772816"/>
            <a:ext cx="7772400" cy="4323184"/>
          </a:xfrm>
        </p:spPr>
        <p:txBody>
          <a:bodyPr/>
          <a:lstStyle/>
          <a:p>
            <a:pPr>
              <a:buNone/>
            </a:pPr>
            <a:r>
              <a:rPr lang="en-US" sz="1400" dirty="0" smtClean="0"/>
              <a:t>Australian Bureau of Statistics (2008) </a:t>
            </a:r>
            <a:r>
              <a:rPr lang="en-US" sz="1400" i="1" dirty="0" smtClean="0"/>
              <a:t>Australian </a:t>
            </a:r>
            <a:r>
              <a:rPr lang="en-AU" sz="1400" i="1" dirty="0" smtClean="0"/>
              <a:t>Year Book 2008, </a:t>
            </a:r>
            <a:r>
              <a:rPr lang="en-AU" sz="1400" dirty="0" smtClean="0"/>
              <a:t>Canberra: Australian Bureau of Statistics</a:t>
            </a:r>
            <a:r>
              <a:rPr lang="en-AU" sz="1400" i="1" dirty="0" smtClean="0"/>
              <a:t> </a:t>
            </a:r>
            <a:endParaRPr lang="en-AU" sz="1400" dirty="0" smtClean="0"/>
          </a:p>
          <a:p>
            <a:pPr>
              <a:buNone/>
            </a:pPr>
            <a:r>
              <a:rPr lang="en-AU" sz="1400" dirty="0" smtClean="0"/>
              <a:t>Australian Human Rights Commission (2009) </a:t>
            </a:r>
            <a:r>
              <a:rPr lang="en-AU" sz="1400" i="1" dirty="0" smtClean="0"/>
              <a:t>Accumulating Poverty: women’s experience of inequality over the lifecycle</a:t>
            </a:r>
            <a:r>
              <a:rPr lang="en-AU" sz="1400" dirty="0" smtClean="0"/>
              <a:t>, Sydney: Australian Human Rights Commission  </a:t>
            </a:r>
          </a:p>
          <a:p>
            <a:pPr>
              <a:buNone/>
            </a:pPr>
            <a:r>
              <a:rPr lang="en-AU" sz="1400" dirty="0" err="1" smtClean="0"/>
              <a:t>Castells</a:t>
            </a:r>
            <a:r>
              <a:rPr lang="en-AU" sz="1400" dirty="0" smtClean="0"/>
              <a:t> </a:t>
            </a:r>
            <a:r>
              <a:rPr lang="en-AU" sz="1400" dirty="0" smtClean="0"/>
              <a:t>M (2000) Materials for an exploratory theory of the network society in the </a:t>
            </a:r>
            <a:r>
              <a:rPr lang="en-AU" sz="1400" i="1" dirty="0" smtClean="0"/>
              <a:t>British Journal of Sociology</a:t>
            </a:r>
            <a:r>
              <a:rPr lang="en-AU" sz="1400" dirty="0" smtClean="0"/>
              <a:t>, Vol. No. 51 Issue No. 1 (January/March 2000) pp. 5-24. London: London School of </a:t>
            </a:r>
            <a:r>
              <a:rPr lang="en-AU" sz="1400" dirty="0" smtClean="0"/>
              <a:t>Economics</a:t>
            </a:r>
          </a:p>
          <a:p>
            <a:pPr>
              <a:buNone/>
            </a:pPr>
            <a:r>
              <a:rPr lang="en-AU" sz="1400" dirty="0" smtClean="0"/>
              <a:t>Charles </a:t>
            </a:r>
            <a:r>
              <a:rPr lang="en-AU" sz="1400" dirty="0" smtClean="0"/>
              <a:t>M (2005) </a:t>
            </a:r>
            <a:r>
              <a:rPr lang="en-AU" sz="1400" i="1" dirty="0" smtClean="0"/>
              <a:t>National Skill Regimes, </a:t>
            </a:r>
            <a:r>
              <a:rPr lang="en-AU" sz="1400" i="1" dirty="0" err="1" smtClean="0"/>
              <a:t>Postindustrialism</a:t>
            </a:r>
            <a:r>
              <a:rPr lang="en-AU" sz="1400" i="1" dirty="0" smtClean="0"/>
              <a:t>, and Sex Segregation, </a:t>
            </a:r>
            <a:r>
              <a:rPr lang="en-AU" sz="1400" dirty="0" smtClean="0"/>
              <a:t> Social Politics: International Studies in Gender, State and Society, Volume 12, Number 2, Summer 2005, pp. 289-316 (Article) Oxford: Oxford University </a:t>
            </a:r>
            <a:r>
              <a:rPr lang="en-AU" sz="1400" dirty="0" smtClean="0"/>
              <a:t>Press</a:t>
            </a:r>
            <a:endParaRPr lang="en-AU" sz="1400" dirty="0" smtClean="0"/>
          </a:p>
          <a:p>
            <a:pPr>
              <a:buNone/>
            </a:pPr>
            <a:r>
              <a:rPr lang="en-AU" sz="1400" dirty="0" smtClean="0"/>
              <a:t>Charles M and D </a:t>
            </a:r>
            <a:r>
              <a:rPr lang="en-AU" sz="1400" dirty="0" err="1" smtClean="0"/>
              <a:t>Grusky</a:t>
            </a:r>
            <a:r>
              <a:rPr lang="en-AU" sz="1400" dirty="0" smtClean="0"/>
              <a:t> (2004) </a:t>
            </a:r>
            <a:r>
              <a:rPr lang="en-AU" sz="1400" i="1" dirty="0" smtClean="0"/>
              <a:t>Occupational Ghettos, </a:t>
            </a:r>
            <a:r>
              <a:rPr lang="en-AU" sz="1400" dirty="0" smtClean="0"/>
              <a:t>Stanford: Stanford University </a:t>
            </a:r>
            <a:r>
              <a:rPr lang="en-AU" sz="1400" dirty="0" smtClean="0"/>
              <a:t>Press</a:t>
            </a:r>
            <a:endParaRPr lang="en-AU" sz="1400" dirty="0" smtClean="0"/>
          </a:p>
          <a:p>
            <a:pPr>
              <a:buNone/>
            </a:pPr>
            <a:r>
              <a:rPr lang="en-AU" sz="1400" dirty="0" err="1" smtClean="0"/>
              <a:t>Esping</a:t>
            </a:r>
            <a:r>
              <a:rPr lang="en-AU" sz="1400" dirty="0" smtClean="0"/>
              <a:t>-Andersen G (2009) </a:t>
            </a:r>
            <a:r>
              <a:rPr lang="en-AU" sz="1400" i="1" dirty="0" smtClean="0"/>
              <a:t>The Incomplete Revolution: Adapting to Women’s New Roles, </a:t>
            </a:r>
            <a:r>
              <a:rPr lang="en-AU" sz="1400" dirty="0" smtClean="0"/>
              <a:t>Cambridge: Polity Press</a:t>
            </a:r>
            <a:r>
              <a:rPr lang="en-AU" sz="1400" dirty="0" smtClean="0"/>
              <a:t>.</a:t>
            </a:r>
            <a:endParaRPr lang="en-AU" sz="1400" dirty="0" smtClean="0"/>
          </a:p>
          <a:p>
            <a:pPr>
              <a:buNone/>
            </a:pPr>
            <a:r>
              <a:rPr lang="en-AU" sz="1400" dirty="0" err="1" smtClean="0"/>
              <a:t>Gadrey</a:t>
            </a:r>
            <a:r>
              <a:rPr lang="en-AU" sz="1400" dirty="0" smtClean="0"/>
              <a:t> J and F </a:t>
            </a:r>
            <a:r>
              <a:rPr lang="en-AU" sz="1400" dirty="0" err="1" smtClean="0"/>
              <a:t>Jany</a:t>
            </a:r>
            <a:r>
              <a:rPr lang="en-AU" sz="1400" dirty="0" smtClean="0"/>
              <a:t>-</a:t>
            </a:r>
            <a:r>
              <a:rPr lang="en-AU" sz="1400" dirty="0" err="1" smtClean="0"/>
              <a:t>Catrice</a:t>
            </a:r>
            <a:r>
              <a:rPr lang="en-AU" sz="1400" dirty="0" smtClean="0"/>
              <a:t> (2006) </a:t>
            </a:r>
            <a:r>
              <a:rPr lang="en-AU" sz="1400" i="1" dirty="0" smtClean="0"/>
              <a:t>The New Indicators of Well-being and Development, </a:t>
            </a:r>
            <a:r>
              <a:rPr lang="en-AU" sz="1400" dirty="0" smtClean="0"/>
              <a:t>Hampshire UK: Palgrave </a:t>
            </a:r>
            <a:r>
              <a:rPr lang="en-AU" sz="1400" dirty="0" smtClean="0"/>
              <a:t>Macmillan</a:t>
            </a:r>
            <a:r>
              <a:rPr lang="en-AU" sz="1400" dirty="0" smtClean="0"/>
              <a:t> </a:t>
            </a:r>
          </a:p>
          <a:p>
            <a:pPr>
              <a:buNone/>
            </a:pPr>
            <a:r>
              <a:rPr lang="en-AU" sz="1400" dirty="0" smtClean="0"/>
              <a:t>Job Watch (2010) </a:t>
            </a:r>
            <a:r>
              <a:rPr lang="en-AU" sz="1400" i="1" dirty="0" smtClean="0"/>
              <a:t>Casual Employment, </a:t>
            </a:r>
            <a:r>
              <a:rPr lang="en-AU" sz="1400" dirty="0" smtClean="0"/>
              <a:t>Melbourne: Job Watch, </a:t>
            </a:r>
            <a:r>
              <a:rPr lang="en-AU" sz="1400" u="sng" dirty="0" smtClean="0">
                <a:hlinkClick r:id="rId2"/>
              </a:rPr>
              <a:t>http://www.jobwatch.org.au/admin/spaw2/uploads/files/Casual%20Employment_updated%20April%202010.pdf</a:t>
            </a:r>
            <a:r>
              <a:rPr lang="en-AU" sz="1400" u="sng" dirty="0" smtClean="0"/>
              <a:t>, viewed March </a:t>
            </a:r>
            <a:r>
              <a:rPr lang="en-AU" sz="1400" u="sng" dirty="0" smtClean="0"/>
              <a:t>2011</a:t>
            </a:r>
            <a:r>
              <a:rPr lang="en-AU" sz="1400" dirty="0" smtClean="0"/>
              <a:t> </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dirty="0"/>
          </a:p>
        </p:txBody>
      </p:sp>
      <p:sp>
        <p:nvSpPr>
          <p:cNvPr id="3" name="Content Placeholder 2"/>
          <p:cNvSpPr>
            <a:spLocks noGrp="1"/>
          </p:cNvSpPr>
          <p:nvPr>
            <p:ph idx="1"/>
          </p:nvPr>
        </p:nvSpPr>
        <p:spPr>
          <a:xfrm>
            <a:off x="1066800" y="1340768"/>
            <a:ext cx="7772400" cy="4755232"/>
          </a:xfrm>
        </p:spPr>
        <p:txBody>
          <a:bodyPr/>
          <a:lstStyle/>
          <a:p>
            <a:pPr>
              <a:buNone/>
            </a:pPr>
            <a:r>
              <a:rPr lang="en-US" sz="1400" dirty="0" smtClean="0"/>
              <a:t>Jacobsen J (2007) </a:t>
            </a:r>
            <a:r>
              <a:rPr lang="en-US" sz="1400" i="1" dirty="0" smtClean="0"/>
              <a:t>The Economics of Gender</a:t>
            </a:r>
            <a:r>
              <a:rPr lang="en-US" sz="1400" dirty="0" smtClean="0"/>
              <a:t>, Malden : Blackwell Publishing.</a:t>
            </a:r>
            <a:endParaRPr lang="en-AU" sz="1400" dirty="0" smtClean="0"/>
          </a:p>
          <a:p>
            <a:pPr>
              <a:buNone/>
            </a:pPr>
            <a:r>
              <a:rPr lang="en-AU" sz="1400" dirty="0" smtClean="0"/>
              <a:t>Mandel </a:t>
            </a:r>
            <a:r>
              <a:rPr lang="en-AU" sz="1400" dirty="0" smtClean="0"/>
              <a:t>H (2009) </a:t>
            </a:r>
            <a:r>
              <a:rPr lang="en-AU" sz="1400" i="1" dirty="0" smtClean="0"/>
              <a:t>Configurations of gender inequality: the consequences of ideology and public policy </a:t>
            </a:r>
            <a:r>
              <a:rPr lang="en-AU" sz="1400" dirty="0" smtClean="0"/>
              <a:t>in The British Journal of Sociology 2009 Volume 60 Issue </a:t>
            </a:r>
            <a:r>
              <a:rPr lang="en-AU" sz="1400" dirty="0" smtClean="0"/>
              <a:t>4</a:t>
            </a:r>
          </a:p>
          <a:p>
            <a:pPr>
              <a:buNone/>
            </a:pPr>
            <a:r>
              <a:rPr lang="en-AU" sz="1400" dirty="0" smtClean="0"/>
              <a:t>Mandel </a:t>
            </a:r>
            <a:r>
              <a:rPr lang="en-AU" sz="1400" dirty="0" smtClean="0"/>
              <a:t>H and M </a:t>
            </a:r>
            <a:r>
              <a:rPr lang="en-AU" sz="1400" dirty="0" err="1" smtClean="0"/>
              <a:t>Shalev</a:t>
            </a:r>
            <a:r>
              <a:rPr lang="en-AU" sz="1400" dirty="0" smtClean="0"/>
              <a:t> (2009) </a:t>
            </a:r>
            <a:r>
              <a:rPr lang="en-AU" sz="1400" i="1" dirty="0" smtClean="0"/>
              <a:t>Gender, Class, and Varieties of Capitalism Social Politics</a:t>
            </a:r>
            <a:r>
              <a:rPr lang="en-AU" sz="1400" dirty="0" smtClean="0"/>
              <a:t> in  International Studies in Gender, State and Society, Volume 16, Number </a:t>
            </a:r>
            <a:r>
              <a:rPr lang="en-AU" sz="1400" dirty="0" smtClean="0"/>
              <a:t>2</a:t>
            </a:r>
          </a:p>
          <a:p>
            <a:pPr>
              <a:buNone/>
            </a:pPr>
            <a:r>
              <a:rPr lang="en-AU" sz="1400" dirty="0" smtClean="0"/>
              <a:t>Preston </a:t>
            </a:r>
            <a:r>
              <a:rPr lang="en-AU" sz="1400" dirty="0" smtClean="0"/>
              <a:t>A and A Barns (2009) </a:t>
            </a:r>
            <a:r>
              <a:rPr lang="en-AU" sz="1400" i="1" dirty="0" smtClean="0"/>
              <a:t>Gender (In)Equality In Participation And Opportunity: The Case Of Australia</a:t>
            </a:r>
            <a:r>
              <a:rPr lang="en-AU" sz="1400" dirty="0" smtClean="0"/>
              <a:t>,  Perth:  Graduate School of Business Curtin University of </a:t>
            </a:r>
            <a:r>
              <a:rPr lang="en-AU" sz="1400" dirty="0" smtClean="0"/>
              <a:t>Technology</a:t>
            </a:r>
          </a:p>
          <a:p>
            <a:pPr>
              <a:buNone/>
            </a:pPr>
            <a:r>
              <a:rPr lang="en-AU" sz="1400" dirty="0" smtClean="0"/>
              <a:t>Rodgers, G. (1989) ‘Precarious Work in Western Europe: the State of the Debate’, in G.  Rodgers and J. Rodgers (</a:t>
            </a:r>
            <a:r>
              <a:rPr lang="en-AU" sz="1400" dirty="0" err="1" smtClean="0"/>
              <a:t>eds</a:t>
            </a:r>
            <a:r>
              <a:rPr lang="en-AU" sz="1400" dirty="0" smtClean="0"/>
              <a:t>) </a:t>
            </a:r>
            <a:r>
              <a:rPr lang="en-AU" sz="1400" i="1" dirty="0" smtClean="0"/>
              <a:t>Precarious Jobs in Labour Market Regulation: the Growth of Atypical Employment in Western Europe</a:t>
            </a:r>
            <a:r>
              <a:rPr lang="en-AU" sz="1400" dirty="0" smtClean="0"/>
              <a:t>, pp. 1–16.Brussels: International Institute for Labour Studies and Free University of </a:t>
            </a:r>
            <a:r>
              <a:rPr lang="en-AU" sz="1400" dirty="0" smtClean="0"/>
              <a:t>Brussels</a:t>
            </a:r>
            <a:endParaRPr lang="en-AU" sz="1400" dirty="0" smtClean="0"/>
          </a:p>
          <a:p>
            <a:pPr>
              <a:buNone/>
            </a:pPr>
            <a:r>
              <a:rPr lang="en-AU" sz="1400" dirty="0" smtClean="0"/>
              <a:t>Standing </a:t>
            </a:r>
            <a:r>
              <a:rPr lang="en-AU" sz="1400" dirty="0" smtClean="0"/>
              <a:t>G (2009) </a:t>
            </a:r>
            <a:r>
              <a:rPr lang="en-AU" sz="1400" i="1" dirty="0" smtClean="0"/>
              <a:t>Work after Globalization: Building Occupational Citizenship, </a:t>
            </a:r>
            <a:r>
              <a:rPr lang="en-AU" sz="1400" dirty="0" smtClean="0"/>
              <a:t>Cheltenham UK and Northampton USA:</a:t>
            </a:r>
            <a:r>
              <a:rPr lang="en-AU" sz="1400" i="1" dirty="0" smtClean="0"/>
              <a:t> </a:t>
            </a:r>
            <a:r>
              <a:rPr lang="en-AU" sz="1400" dirty="0" smtClean="0"/>
              <a:t>Edward Elgar </a:t>
            </a:r>
            <a:r>
              <a:rPr lang="en-AU" sz="1400" dirty="0" smtClean="0"/>
              <a:t>Publishing</a:t>
            </a:r>
            <a:endParaRPr lang="en-AU" sz="1400" dirty="0" smtClean="0"/>
          </a:p>
          <a:p>
            <a:pPr>
              <a:buNone/>
            </a:pPr>
            <a:r>
              <a:rPr lang="en-AU" sz="1400" dirty="0" smtClean="0"/>
              <a:t>World Health Organisation (2008) </a:t>
            </a:r>
            <a:r>
              <a:rPr lang="en-AU" sz="1400" i="1" dirty="0" smtClean="0"/>
              <a:t>Closing the gap in a generation: health equity through action on the social determinants of health. Final Report of the Commission on Social Determinants of Health.</a:t>
            </a:r>
            <a:r>
              <a:rPr lang="en-AU" sz="1400" dirty="0" smtClean="0"/>
              <a:t> Geneva, World Health Organization</a:t>
            </a:r>
          </a:p>
          <a:p>
            <a:r>
              <a:rPr lang="en-AU" sz="1400" dirty="0" smtClean="0"/>
              <a:t> </a:t>
            </a:r>
          </a:p>
          <a:p>
            <a:pPr>
              <a:buNone/>
            </a:pPr>
            <a:endParaRPr lang="en-AU" sz="1400" dirty="0" smtClean="0"/>
          </a:p>
          <a:p>
            <a:r>
              <a:rPr lang="en-AU" sz="1400" dirty="0" smtClean="0"/>
              <a:t> </a:t>
            </a:r>
          </a:p>
          <a:p>
            <a:endParaRPr lang="en-US" sz="1400" dirty="0" smtClean="0"/>
          </a:p>
          <a:p>
            <a:endParaRPr lang="en-AU" sz="14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Brush1">
  <a:themeElements>
    <a:clrScheme name="Office Them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fontScheme name="Office Them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Theme 1">
        <a:dk1>
          <a:srgbClr val="00458A"/>
        </a:dk1>
        <a:lt1>
          <a:srgbClr val="D7D6AE"/>
        </a:lt1>
        <a:dk2>
          <a:srgbClr val="000066"/>
        </a:dk2>
        <a:lt2>
          <a:srgbClr val="006666"/>
        </a:lt2>
        <a:accent1>
          <a:srgbClr val="007A77"/>
        </a:accent1>
        <a:accent2>
          <a:srgbClr val="005856"/>
        </a:accent2>
        <a:accent3>
          <a:srgbClr val="AAAAB8"/>
        </a:accent3>
        <a:accent4>
          <a:srgbClr val="B7B794"/>
        </a:accent4>
        <a:accent5>
          <a:srgbClr val="AABEBD"/>
        </a:accent5>
        <a:accent6>
          <a:srgbClr val="004F4D"/>
        </a:accent6>
        <a:hlink>
          <a:srgbClr val="A8A884"/>
        </a:hlink>
        <a:folHlink>
          <a:srgbClr val="867E5E"/>
        </a:folHlink>
      </a:clrScheme>
      <a:clrMap bg1="dk2" tx1="lt1" bg2="dk1" tx2="lt2" accent1="accent1" accent2="accent2" accent3="accent3" accent4="accent4" accent5="accent5" accent6="accent6" hlink="hlink" folHlink="folHlink"/>
    </a:extraClrScheme>
    <a:extraClrScheme>
      <a:clrScheme name="Office Theme 2">
        <a:dk1>
          <a:srgbClr val="000066"/>
        </a:dk1>
        <a:lt1>
          <a:srgbClr val="FFFFFF"/>
        </a:lt1>
        <a:dk2>
          <a:srgbClr val="660066"/>
        </a:dk2>
        <a:lt2>
          <a:srgbClr val="FFFFCC"/>
        </a:lt2>
        <a:accent1>
          <a:srgbClr val="666699"/>
        </a:accent1>
        <a:accent2>
          <a:srgbClr val="000099"/>
        </a:accent2>
        <a:accent3>
          <a:srgbClr val="FFFFFF"/>
        </a:accent3>
        <a:accent4>
          <a:srgbClr val="000056"/>
        </a:accent4>
        <a:accent5>
          <a:srgbClr val="B8B8CA"/>
        </a:accent5>
        <a:accent6>
          <a:srgbClr val="00008A"/>
        </a:accent6>
        <a:hlink>
          <a:srgbClr val="006666"/>
        </a:hlink>
        <a:folHlink>
          <a:srgbClr val="80008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clrMap bg1="lt1" tx1="dk1" bg2="lt2" tx2="dk2" accent1="accent1" accent2="accent2" accent3="accent3" accent4="accent4" accent5="accent5" accent6="accent6" hlink="hlink" folHlink="folHlink"/>
    </a:extraClrScheme>
    <a:extraClrScheme>
      <a:clrScheme name="Office Theme 4">
        <a:dk1>
          <a:srgbClr val="003300"/>
        </a:dk1>
        <a:lt1>
          <a:srgbClr val="DBD0B9"/>
        </a:lt1>
        <a:dk2>
          <a:srgbClr val="09472B"/>
        </a:dk2>
        <a:lt2>
          <a:srgbClr val="A38955"/>
        </a:lt2>
        <a:accent1>
          <a:srgbClr val="B8A378"/>
        </a:accent1>
        <a:accent2>
          <a:srgbClr val="8E774A"/>
        </a:accent2>
        <a:accent3>
          <a:srgbClr val="AAB1AC"/>
        </a:accent3>
        <a:accent4>
          <a:srgbClr val="BBB19E"/>
        </a:accent4>
        <a:accent5>
          <a:srgbClr val="D8CEBE"/>
        </a:accent5>
        <a:accent6>
          <a:srgbClr val="806B42"/>
        </a:accent6>
        <a:hlink>
          <a:srgbClr val="A7A743"/>
        </a:hlink>
        <a:folHlink>
          <a:srgbClr val="919777"/>
        </a:folHlink>
      </a:clrScheme>
      <a:clrMap bg1="dk2" tx1="lt1" bg2="dk1" tx2="lt2" accent1="accent1" accent2="accent2" accent3="accent3" accent4="accent4" accent5="accent5" accent6="accent6" hlink="hlink" folHlink="folHlink"/>
    </a:extraClrScheme>
    <a:extraClrScheme>
      <a:clrScheme name="Office Theme 5">
        <a:dk1>
          <a:srgbClr val="5F5F5F"/>
        </a:dk1>
        <a:lt1>
          <a:srgbClr val="DDDDDD"/>
        </a:lt1>
        <a:dk2>
          <a:srgbClr val="000000"/>
        </a:dk2>
        <a:lt2>
          <a:srgbClr val="5F5F5F"/>
        </a:lt2>
        <a:accent1>
          <a:srgbClr val="B2B2B2"/>
        </a:accent1>
        <a:accent2>
          <a:srgbClr val="808080"/>
        </a:accent2>
        <a:accent3>
          <a:srgbClr val="AAAAAA"/>
        </a:accent3>
        <a:accent4>
          <a:srgbClr val="BDBDBD"/>
        </a:accent4>
        <a:accent5>
          <a:srgbClr val="D5D5D5"/>
        </a:accent5>
        <a:accent6>
          <a:srgbClr val="737373"/>
        </a:accent6>
        <a:hlink>
          <a:srgbClr val="B2B2B2"/>
        </a:hlink>
        <a:folHlink>
          <a:srgbClr val="777777"/>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Brush1</Template>
  <TotalTime>2325</TotalTime>
  <Words>2227</Words>
  <Application>Microsoft Office PowerPoint</Application>
  <PresentationFormat>On-screen Show (4:3)</PresentationFormat>
  <Paragraphs>242</Paragraphs>
  <Slides>52</Slides>
  <Notes>0</Notes>
  <HiddenSlides>0</HiddenSlides>
  <MMClips>0</MMClips>
  <ScaleCrop>false</ScaleCrop>
  <HeadingPairs>
    <vt:vector size="4" baseType="variant">
      <vt:variant>
        <vt:lpstr>Theme</vt:lpstr>
      </vt:variant>
      <vt:variant>
        <vt:i4>1</vt:i4>
      </vt:variant>
      <vt:variant>
        <vt:lpstr>Slide Titles</vt:lpstr>
      </vt:variant>
      <vt:variant>
        <vt:i4>52</vt:i4>
      </vt:variant>
    </vt:vector>
  </HeadingPairs>
  <TitlesOfParts>
    <vt:vector size="53" baseType="lpstr">
      <vt:lpstr>Brush1</vt:lpstr>
      <vt:lpstr>Accumulating social disadvantage through precarious employment:  the case of midlife women </vt:lpstr>
      <vt:lpstr>Background to the study </vt:lpstr>
      <vt:lpstr>Growth in precarious work</vt:lpstr>
      <vt:lpstr>Slide 4</vt:lpstr>
      <vt:lpstr>Slide 5</vt:lpstr>
      <vt:lpstr>Slide 6</vt:lpstr>
      <vt:lpstr>Slide 7</vt:lpstr>
      <vt:lpstr>Feminisation of employment</vt:lpstr>
      <vt:lpstr>Ageing workforce</vt:lpstr>
      <vt:lpstr>Group selected for study</vt:lpstr>
      <vt:lpstr>Slide 11</vt:lpstr>
      <vt:lpstr>Slide 12</vt:lpstr>
      <vt:lpstr> Research study </vt:lpstr>
      <vt:lpstr>Characteristics of participants</vt:lpstr>
      <vt:lpstr>Slide 15</vt:lpstr>
      <vt:lpstr>Slide 16</vt:lpstr>
      <vt:lpstr>Socio-economic status</vt:lpstr>
      <vt:lpstr>Key findings</vt:lpstr>
      <vt:lpstr>Downward occupational mobility</vt:lpstr>
      <vt:lpstr>Slide 20</vt:lpstr>
      <vt:lpstr>Slide 21</vt:lpstr>
      <vt:lpstr>Slide 22</vt:lpstr>
      <vt:lpstr>Slide 23</vt:lpstr>
      <vt:lpstr>Slide 24</vt:lpstr>
      <vt:lpstr>Slide 25</vt:lpstr>
      <vt:lpstr>Slide 26</vt:lpstr>
      <vt:lpstr>Occupational prospects for  disadvantaged women</vt:lpstr>
      <vt:lpstr>Slide 28</vt:lpstr>
      <vt:lpstr>Slide 29</vt:lpstr>
      <vt:lpstr>Slide 30</vt:lpstr>
      <vt:lpstr> </vt:lpstr>
      <vt:lpstr>Slide 32</vt:lpstr>
      <vt:lpstr>Slide 33</vt:lpstr>
      <vt:lpstr>Slide 34</vt:lpstr>
      <vt:lpstr>Slide 35</vt:lpstr>
      <vt:lpstr>Slide 36</vt:lpstr>
      <vt:lpstr>Slide 37</vt:lpstr>
      <vt:lpstr>Slide 38</vt:lpstr>
      <vt:lpstr>Slide 39</vt:lpstr>
      <vt:lpstr>Explanatory frameworks</vt:lpstr>
      <vt:lpstr>Slide 41</vt:lpstr>
      <vt:lpstr>Slide 42</vt:lpstr>
      <vt:lpstr>Esping-Andersen (2009)</vt:lpstr>
      <vt:lpstr>Slide 44</vt:lpstr>
      <vt:lpstr>Slide 45</vt:lpstr>
      <vt:lpstr>Slide 46</vt:lpstr>
      <vt:lpstr> </vt:lpstr>
      <vt:lpstr>Slide 48</vt:lpstr>
      <vt:lpstr>Slide 49</vt:lpstr>
      <vt:lpstr>Slide 50</vt:lpstr>
      <vt:lpstr>References</vt:lpstr>
      <vt:lpstr>Slide 52</vt:lpstr>
    </vt:vector>
  </TitlesOfParts>
  <Company>VSheen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Darren and Veronica</dc:creator>
  <cp:lastModifiedBy>Veronica</cp:lastModifiedBy>
  <cp:revision>237</cp:revision>
  <cp:lastPrinted>1601-01-01T00:00:00Z</cp:lastPrinted>
  <dcterms:created xsi:type="dcterms:W3CDTF">2009-03-29T04:07:35Z</dcterms:created>
  <dcterms:modified xsi:type="dcterms:W3CDTF">2011-07-06T17:59:30Z</dcterms:modified>
</cp:coreProperties>
</file>